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758" r:id="rId2"/>
    <p:sldId id="762" r:id="rId3"/>
    <p:sldId id="763" r:id="rId4"/>
    <p:sldId id="770" r:id="rId5"/>
    <p:sldId id="769" r:id="rId6"/>
    <p:sldId id="755" r:id="rId7"/>
    <p:sldId id="765" r:id="rId8"/>
    <p:sldId id="771" r:id="rId9"/>
    <p:sldId id="772" r:id="rId10"/>
    <p:sldId id="773" r:id="rId11"/>
    <p:sldId id="774" r:id="rId12"/>
    <p:sldId id="777" r:id="rId13"/>
    <p:sldId id="776" r:id="rId14"/>
    <p:sldId id="775"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autoAdjust="0"/>
    <p:restoredTop sz="73355" autoAdjust="0"/>
  </p:normalViewPr>
  <p:slideViewPr>
    <p:cSldViewPr>
      <p:cViewPr varScale="1">
        <p:scale>
          <a:sx n="131" d="100"/>
          <a:sy n="131" d="100"/>
        </p:scale>
        <p:origin x="1240" y="16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5/10/19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40863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47661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626366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2826164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4011562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instagram.com/izzyfolau/"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9 : 42-50</a:t>
            </a: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985628"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As disciples of Jesus: What are we to think about Hell?</a:t>
            </a:r>
            <a:endParaRPr lang="en-AU" sz="2000" b="1" dirty="0">
              <a:solidFill>
                <a:srgbClr val="FFFF00"/>
              </a:solidFill>
              <a:latin typeface="Times New Roman" charset="0"/>
              <a:ea typeface="Times New Roman" charset="0"/>
              <a:cs typeface="Times New Roman"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35593" y="462293"/>
            <a:ext cx="9116087"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Jesus had more to say about “Hell” than anyone else in the Bible</a:t>
            </a:r>
          </a:p>
        </p:txBody>
      </p:sp>
      <p:sp>
        <p:nvSpPr>
          <p:cNvPr id="13" name="Rectangle 12">
            <a:extLst>
              <a:ext uri="{FF2B5EF4-FFF2-40B4-BE49-F238E27FC236}">
                <a16:creationId xmlns:a16="http://schemas.microsoft.com/office/drawing/2014/main" id="{55A2335B-3517-2147-BD04-BD7EFFE08FFD}"/>
              </a:ext>
            </a:extLst>
          </p:cNvPr>
          <p:cNvSpPr/>
          <p:nvPr/>
        </p:nvSpPr>
        <p:spPr>
          <a:xfrm>
            <a:off x="683568" y="865949"/>
            <a:ext cx="8401667" cy="707886"/>
          </a:xfrm>
          <a:prstGeom prst="rect">
            <a:avLst/>
          </a:prstGeom>
          <a:ln w="15875">
            <a:solidFill>
              <a:schemeClr val="bg1"/>
            </a:solidFill>
          </a:ln>
        </p:spPr>
        <p:txBody>
          <a:bodyPr wrap="square">
            <a:spAutoFit/>
          </a:bodyPr>
          <a:lstStyle/>
          <a:p>
            <a:r>
              <a:rPr lang="en-AU" sz="2000" dirty="0">
                <a:solidFill>
                  <a:schemeClr val="bg1"/>
                </a:solidFill>
                <a:latin typeface="Times New Roman" panose="02020603050405020304" pitchFamily="18" charset="0"/>
                <a:cs typeface="Times New Roman" panose="02020603050405020304" pitchFamily="18" charset="0"/>
              </a:rPr>
              <a:t>Gehenna – a valley where children were sacrificed to the false God, </a:t>
            </a:r>
            <a:r>
              <a:rPr lang="en-AU" sz="2000" dirty="0" err="1">
                <a:solidFill>
                  <a:schemeClr val="bg1"/>
                </a:solidFill>
                <a:latin typeface="Times New Roman" panose="02020603050405020304" pitchFamily="18" charset="0"/>
                <a:cs typeface="Times New Roman" panose="02020603050405020304" pitchFamily="18" charset="0"/>
              </a:rPr>
              <a:t>Molech</a:t>
            </a:r>
            <a:r>
              <a:rPr lang="en-AU" sz="2000" dirty="0">
                <a:solidFill>
                  <a:schemeClr val="bg1"/>
                </a:solidFill>
                <a:latin typeface="Times New Roman" panose="02020603050405020304" pitchFamily="18" charset="0"/>
                <a:cs typeface="Times New Roman" panose="02020603050405020304" pitchFamily="18" charset="0"/>
              </a:rPr>
              <a:t>.</a:t>
            </a:r>
          </a:p>
          <a:p>
            <a:r>
              <a:rPr lang="en-US" sz="2000" dirty="0">
                <a:solidFill>
                  <a:schemeClr val="bg1"/>
                </a:solidFill>
                <a:latin typeface="Times New Roman" panose="02020603050405020304" pitchFamily="18" charset="0"/>
                <a:cs typeface="Times New Roman" panose="02020603050405020304" pitchFamily="18" charset="0"/>
              </a:rPr>
              <a:t>A desecrated, cursed place.  Became the smoldering rubbish dump of Jerusalem.</a:t>
            </a:r>
          </a:p>
        </p:txBody>
      </p:sp>
      <p:sp>
        <p:nvSpPr>
          <p:cNvPr id="9" name="TextBox 8">
            <a:extLst>
              <a:ext uri="{FF2B5EF4-FFF2-40B4-BE49-F238E27FC236}">
                <a16:creationId xmlns:a16="http://schemas.microsoft.com/office/drawing/2014/main" id="{278E6980-1FEC-F942-BDDC-888A64E91583}"/>
              </a:ext>
            </a:extLst>
          </p:cNvPr>
          <p:cNvSpPr txBox="1"/>
          <p:nvPr/>
        </p:nvSpPr>
        <p:spPr>
          <a:xfrm>
            <a:off x="-18608" y="1489348"/>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1.  Hell is a real place and an actual destination</a:t>
            </a:r>
          </a:p>
        </p:txBody>
      </p:sp>
      <p:sp>
        <p:nvSpPr>
          <p:cNvPr id="10" name="TextBox 9">
            <a:extLst>
              <a:ext uri="{FF2B5EF4-FFF2-40B4-BE49-F238E27FC236}">
                <a16:creationId xmlns:a16="http://schemas.microsoft.com/office/drawing/2014/main" id="{DCA07F98-16A2-FF4C-B7F4-A2FDF8F450E1}"/>
              </a:ext>
            </a:extLst>
          </p:cNvPr>
          <p:cNvSpPr txBox="1"/>
          <p:nvPr/>
        </p:nvSpPr>
        <p:spPr>
          <a:xfrm>
            <a:off x="408156" y="1876268"/>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 place of torment for the wicked</a:t>
            </a:r>
          </a:p>
        </p:txBody>
      </p:sp>
      <p:sp>
        <p:nvSpPr>
          <p:cNvPr id="14" name="TextBox 13">
            <a:extLst>
              <a:ext uri="{FF2B5EF4-FFF2-40B4-BE49-F238E27FC236}">
                <a16:creationId xmlns:a16="http://schemas.microsoft.com/office/drawing/2014/main" id="{88CEBEC0-829F-4F43-9FA4-70F39C0A9B81}"/>
              </a:ext>
            </a:extLst>
          </p:cNvPr>
          <p:cNvSpPr txBox="1"/>
          <p:nvPr/>
        </p:nvSpPr>
        <p:spPr>
          <a:xfrm>
            <a:off x="-3368" y="2175148"/>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2.  Hell is eternal</a:t>
            </a:r>
          </a:p>
        </p:txBody>
      </p:sp>
      <p:sp>
        <p:nvSpPr>
          <p:cNvPr id="15" name="TextBox 14">
            <a:extLst>
              <a:ext uri="{FF2B5EF4-FFF2-40B4-BE49-F238E27FC236}">
                <a16:creationId xmlns:a16="http://schemas.microsoft.com/office/drawing/2014/main" id="{A156A943-541B-324A-A792-212666FF970C}"/>
              </a:ext>
            </a:extLst>
          </p:cNvPr>
          <p:cNvSpPr txBox="1"/>
          <p:nvPr/>
        </p:nvSpPr>
        <p:spPr>
          <a:xfrm>
            <a:off x="2259816" y="2226788"/>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Comic Sans MS" panose="030F0902030302020204" pitchFamily="66" charset="0"/>
                <a:ea typeface="Times New Roman" charset="0"/>
                <a:cs typeface="Times New Roman" charset="0"/>
              </a:rPr>
              <a:t>forever and ever</a:t>
            </a:r>
          </a:p>
        </p:txBody>
      </p:sp>
      <p:sp>
        <p:nvSpPr>
          <p:cNvPr id="16" name="TextBox 15">
            <a:extLst>
              <a:ext uri="{FF2B5EF4-FFF2-40B4-BE49-F238E27FC236}">
                <a16:creationId xmlns:a16="http://schemas.microsoft.com/office/drawing/2014/main" id="{7B897CA5-31E4-BA49-BDD0-183395F7BE0F}"/>
              </a:ext>
            </a:extLst>
          </p:cNvPr>
          <p:cNvSpPr txBox="1"/>
          <p:nvPr/>
        </p:nvSpPr>
        <p:spPr>
          <a:xfrm>
            <a:off x="4253" y="2571388"/>
            <a:ext cx="4621148"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3.  The day of Judgment is coming</a:t>
            </a:r>
          </a:p>
        </p:txBody>
      </p:sp>
      <p:sp>
        <p:nvSpPr>
          <p:cNvPr id="17" name="TextBox 16">
            <a:extLst>
              <a:ext uri="{FF2B5EF4-FFF2-40B4-BE49-F238E27FC236}">
                <a16:creationId xmlns:a16="http://schemas.microsoft.com/office/drawing/2014/main" id="{388386A7-EDCD-614A-B545-7E2DF1E472EB}"/>
              </a:ext>
            </a:extLst>
          </p:cNvPr>
          <p:cNvSpPr txBox="1"/>
          <p:nvPr/>
        </p:nvSpPr>
        <p:spPr>
          <a:xfrm>
            <a:off x="103356" y="2981168"/>
            <a:ext cx="899412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Only 2 outcomes for us:  With Christ in Glory ;  </a:t>
            </a:r>
            <a:r>
              <a:rPr lang="en-AU" sz="2000" u="sng" dirty="0">
                <a:solidFill>
                  <a:schemeClr val="bg1"/>
                </a:solidFill>
                <a:latin typeface="Times New Roman" charset="0"/>
                <a:ea typeface="Times New Roman" charset="0"/>
                <a:cs typeface="Times New Roman" charset="0"/>
              </a:rPr>
              <a:t>or</a:t>
            </a:r>
            <a:r>
              <a:rPr lang="en-AU" sz="2000" dirty="0">
                <a:solidFill>
                  <a:schemeClr val="bg1"/>
                </a:solidFill>
                <a:latin typeface="Times New Roman" charset="0"/>
                <a:ea typeface="Times New Roman" charset="0"/>
                <a:cs typeface="Times New Roman" charset="0"/>
              </a:rPr>
              <a:t>   without Christ in Hell</a:t>
            </a:r>
          </a:p>
        </p:txBody>
      </p:sp>
      <p:sp>
        <p:nvSpPr>
          <p:cNvPr id="18" name="Rectangle 17">
            <a:extLst>
              <a:ext uri="{FF2B5EF4-FFF2-40B4-BE49-F238E27FC236}">
                <a16:creationId xmlns:a16="http://schemas.microsoft.com/office/drawing/2014/main" id="{92555A59-AB72-B940-9B90-9155199E5328}"/>
              </a:ext>
            </a:extLst>
          </p:cNvPr>
          <p:cNvSpPr/>
          <p:nvPr/>
        </p:nvSpPr>
        <p:spPr>
          <a:xfrm>
            <a:off x="754825" y="3355916"/>
            <a:ext cx="8311802" cy="707886"/>
          </a:xfrm>
          <a:prstGeom prst="rect">
            <a:avLst/>
          </a:prstGeom>
          <a:ln w="15875">
            <a:solidFill>
              <a:schemeClr val="bg1"/>
            </a:solidFill>
          </a:ln>
        </p:spPr>
        <p:txBody>
          <a:bodyPr wrap="square">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Hallelujah !!! (God be praised) – His righteous judgment has finally come.</a:t>
            </a:r>
          </a:p>
          <a:p>
            <a:pPr algn="ctr"/>
            <a:r>
              <a:rPr lang="en-US" sz="2000" dirty="0">
                <a:solidFill>
                  <a:schemeClr val="bg1"/>
                </a:solidFill>
                <a:latin typeface="Times New Roman" panose="02020603050405020304" pitchFamily="18" charset="0"/>
                <a:cs typeface="Times New Roman" panose="02020603050405020304" pitchFamily="18" charset="0"/>
              </a:rPr>
              <a:t>Or, are we a little bit ashamed of the coming judgment???</a:t>
            </a:r>
          </a:p>
        </p:txBody>
      </p:sp>
      <p:sp>
        <p:nvSpPr>
          <p:cNvPr id="19" name="TextBox 18">
            <a:extLst>
              <a:ext uri="{FF2B5EF4-FFF2-40B4-BE49-F238E27FC236}">
                <a16:creationId xmlns:a16="http://schemas.microsoft.com/office/drawing/2014/main" id="{9B47C49D-86FC-4545-A649-FE74F90E5CA7}"/>
              </a:ext>
            </a:extLst>
          </p:cNvPr>
          <p:cNvSpPr txBox="1"/>
          <p:nvPr/>
        </p:nvSpPr>
        <p:spPr>
          <a:xfrm>
            <a:off x="26741" y="4024441"/>
            <a:ext cx="6568732"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4.  It’s Godly to grieve the judgment of the wicked</a:t>
            </a:r>
          </a:p>
        </p:txBody>
      </p:sp>
      <p:sp>
        <p:nvSpPr>
          <p:cNvPr id="20" name="TextBox 19">
            <a:extLst>
              <a:ext uri="{FF2B5EF4-FFF2-40B4-BE49-F238E27FC236}">
                <a16:creationId xmlns:a16="http://schemas.microsoft.com/office/drawing/2014/main" id="{18C8A927-09AF-094F-BB8F-EC3FDC66055A}"/>
              </a:ext>
            </a:extLst>
          </p:cNvPr>
          <p:cNvSpPr txBox="1"/>
          <p:nvPr/>
        </p:nvSpPr>
        <p:spPr>
          <a:xfrm>
            <a:off x="26784" y="4388501"/>
            <a:ext cx="899412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Justice demands a day of judgment and the punishment of sins</a:t>
            </a:r>
          </a:p>
        </p:txBody>
      </p:sp>
      <p:sp>
        <p:nvSpPr>
          <p:cNvPr id="21" name="TextBox 20">
            <a:extLst>
              <a:ext uri="{FF2B5EF4-FFF2-40B4-BE49-F238E27FC236}">
                <a16:creationId xmlns:a16="http://schemas.microsoft.com/office/drawing/2014/main" id="{2E7027EB-3708-B347-BBA9-D7523C1C547F}"/>
              </a:ext>
            </a:extLst>
          </p:cNvPr>
          <p:cNvSpPr txBox="1"/>
          <p:nvPr/>
        </p:nvSpPr>
        <p:spPr>
          <a:xfrm>
            <a:off x="-3740" y="4664521"/>
            <a:ext cx="9116087"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5.  In God’s mercy, He bore the punishment Himself</a:t>
            </a:r>
          </a:p>
        </p:txBody>
      </p:sp>
      <p:sp>
        <p:nvSpPr>
          <p:cNvPr id="22" name="TextBox 21">
            <a:extLst>
              <a:ext uri="{FF2B5EF4-FFF2-40B4-BE49-F238E27FC236}">
                <a16:creationId xmlns:a16="http://schemas.microsoft.com/office/drawing/2014/main" id="{41158ED0-91F0-9541-A399-0C96A20C3319}"/>
              </a:ext>
            </a:extLst>
          </p:cNvPr>
          <p:cNvSpPr txBox="1"/>
          <p:nvPr/>
        </p:nvSpPr>
        <p:spPr>
          <a:xfrm>
            <a:off x="3880" y="5068381"/>
            <a:ext cx="9116087"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6.  Those who repent of sin and believe in Jesus Christ, are forgiven</a:t>
            </a:r>
          </a:p>
        </p:txBody>
      </p:sp>
    </p:spTree>
    <p:extLst>
      <p:ext uri="{BB962C8B-B14F-4D97-AF65-F5344CB8AC3E}">
        <p14:creationId xmlns:p14="http://schemas.microsoft.com/office/powerpoint/2010/main" val="314039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539430"/>
          </a:xfrm>
          <a:prstGeom prst="rect">
            <a:avLst/>
          </a:prstGeom>
          <a:solidFill>
            <a:schemeClr val="bg1"/>
          </a:solidFill>
          <a:ln w="9525">
            <a:noFill/>
            <a:miter lim="800000"/>
            <a:headEnd/>
            <a:tailEnd/>
          </a:ln>
        </p:spPr>
        <p:txBody>
          <a:bodyPr wrap="square">
            <a:prstTxWarp prst="textNoShape">
              <a:avLst/>
            </a:prstTxWarp>
            <a:spAutoFit/>
          </a:bodyPr>
          <a:lstStyle/>
          <a:p>
            <a:pPr>
              <a:spcAft>
                <a:spcPts val="0"/>
              </a:spcAft>
            </a:pPr>
            <a:r>
              <a:rPr lang="en-US" sz="2800" baseline="30000" dirty="0">
                <a:latin typeface="Comic Sans MS" panose="030F0902030302020204" pitchFamily="66" charset="0"/>
                <a:ea typeface="Arial" panose="020B0604020202020204" pitchFamily="34" charset="0"/>
                <a:cs typeface="Times New Roman" panose="02020603050405020304" pitchFamily="18" charset="0"/>
              </a:rPr>
              <a:t>1 John 2:</a:t>
            </a:r>
            <a:r>
              <a:rPr lang="en-US" sz="2800" b="1" baseline="30000" dirty="0">
                <a:latin typeface="Comic Sans MS" panose="030F0902030302020204" pitchFamily="66" charset="0"/>
                <a:ea typeface="Arial" panose="020B0604020202020204" pitchFamily="34" charset="0"/>
                <a:cs typeface="Times New Roman" panose="02020603050405020304" pitchFamily="18" charset="0"/>
              </a:rPr>
              <a:t>3 </a:t>
            </a:r>
            <a:r>
              <a:rPr lang="en-US" sz="2800" dirty="0">
                <a:latin typeface="Comic Sans MS" panose="030F0902030302020204" pitchFamily="66" charset="0"/>
                <a:ea typeface="Arial" panose="020B0604020202020204" pitchFamily="34" charset="0"/>
                <a:cs typeface="Times New Roman" panose="02020603050405020304" pitchFamily="18" charset="0"/>
              </a:rPr>
              <a:t>And by this we know that we have come to know him, if we keep his commandments.  </a:t>
            </a:r>
            <a:r>
              <a:rPr lang="en-US" sz="2800" b="1" baseline="30000" dirty="0">
                <a:latin typeface="Comic Sans MS" panose="030F0902030302020204" pitchFamily="66" charset="0"/>
                <a:ea typeface="Arial" panose="020B0604020202020204" pitchFamily="34" charset="0"/>
                <a:cs typeface="Times New Roman" panose="02020603050405020304" pitchFamily="18" charset="0"/>
              </a:rPr>
              <a:t>4 </a:t>
            </a:r>
            <a:r>
              <a:rPr lang="en-US" sz="2800" dirty="0">
                <a:latin typeface="Comic Sans MS" panose="030F0902030302020204" pitchFamily="66" charset="0"/>
                <a:ea typeface="Arial" panose="020B0604020202020204" pitchFamily="34" charset="0"/>
                <a:cs typeface="Times New Roman" panose="02020603050405020304" pitchFamily="18" charset="0"/>
              </a:rPr>
              <a:t>Whoever says “I know him” but does not keep his commandments is a liar, and the truth is not in him, </a:t>
            </a:r>
            <a:r>
              <a:rPr lang="en-US" sz="2800" b="1" baseline="30000" dirty="0">
                <a:latin typeface="Comic Sans MS" panose="030F0902030302020204" pitchFamily="66" charset="0"/>
                <a:ea typeface="Arial" panose="020B0604020202020204" pitchFamily="34" charset="0"/>
                <a:cs typeface="Times New Roman" panose="02020603050405020304" pitchFamily="18" charset="0"/>
              </a:rPr>
              <a:t>5 </a:t>
            </a:r>
            <a:r>
              <a:rPr lang="en-US" sz="2800" dirty="0">
                <a:latin typeface="Comic Sans MS" panose="030F0902030302020204" pitchFamily="66" charset="0"/>
                <a:ea typeface="Arial" panose="020B0604020202020204" pitchFamily="34" charset="0"/>
                <a:cs typeface="Times New Roman" panose="02020603050405020304" pitchFamily="18" charset="0"/>
              </a:rPr>
              <a:t>but whoever keeps his word, in him truly the love of God is perfected.  By this we may know that we are in him:  </a:t>
            </a:r>
            <a:r>
              <a:rPr lang="en-US" sz="2800" b="1" baseline="30000" dirty="0">
                <a:latin typeface="Comic Sans MS" panose="030F0902030302020204" pitchFamily="66" charset="0"/>
                <a:ea typeface="Arial" panose="020B0604020202020204" pitchFamily="34" charset="0"/>
                <a:cs typeface="Times New Roman" panose="02020603050405020304" pitchFamily="18" charset="0"/>
              </a:rPr>
              <a:t>6 </a:t>
            </a:r>
            <a:r>
              <a:rPr lang="en-US" sz="2800" dirty="0">
                <a:latin typeface="Comic Sans MS" panose="030F0902030302020204" pitchFamily="66" charset="0"/>
                <a:ea typeface="Arial" panose="020B0604020202020204" pitchFamily="34" charset="0"/>
                <a:cs typeface="Times New Roman" panose="02020603050405020304" pitchFamily="18" charset="0"/>
              </a:rPr>
              <a:t>whoever says he abides in him ought to walk in the same way in which he walked.</a:t>
            </a:r>
            <a:endParaRPr lang="en-GB" sz="2800" dirty="0">
              <a:solidFill>
                <a:srgbClr val="FF0000"/>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2735550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985628"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As disciples of Jesus: What are we to think about Hell?</a:t>
            </a:r>
            <a:endParaRPr lang="en-AU" sz="2000" b="1" dirty="0">
              <a:solidFill>
                <a:srgbClr val="FFFF00"/>
              </a:solidFill>
              <a:latin typeface="Times New Roman" charset="0"/>
              <a:ea typeface="Times New Roman" charset="0"/>
              <a:cs typeface="Times New Roman"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35593" y="462293"/>
            <a:ext cx="9116087"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Jesus had more to say about “Hell” than anyone else in the Bible</a:t>
            </a:r>
          </a:p>
        </p:txBody>
      </p:sp>
      <p:sp>
        <p:nvSpPr>
          <p:cNvPr id="13" name="Rectangle 12">
            <a:extLst>
              <a:ext uri="{FF2B5EF4-FFF2-40B4-BE49-F238E27FC236}">
                <a16:creationId xmlns:a16="http://schemas.microsoft.com/office/drawing/2014/main" id="{55A2335B-3517-2147-BD04-BD7EFFE08FFD}"/>
              </a:ext>
            </a:extLst>
          </p:cNvPr>
          <p:cNvSpPr/>
          <p:nvPr/>
        </p:nvSpPr>
        <p:spPr>
          <a:xfrm>
            <a:off x="683568" y="865949"/>
            <a:ext cx="8401667" cy="707886"/>
          </a:xfrm>
          <a:prstGeom prst="rect">
            <a:avLst/>
          </a:prstGeom>
          <a:ln w="15875">
            <a:solidFill>
              <a:schemeClr val="bg1"/>
            </a:solidFill>
          </a:ln>
        </p:spPr>
        <p:txBody>
          <a:bodyPr wrap="square">
            <a:spAutoFit/>
          </a:bodyPr>
          <a:lstStyle/>
          <a:p>
            <a:r>
              <a:rPr lang="en-AU" sz="2000" dirty="0">
                <a:solidFill>
                  <a:schemeClr val="bg1"/>
                </a:solidFill>
                <a:latin typeface="Times New Roman" panose="02020603050405020304" pitchFamily="18" charset="0"/>
                <a:cs typeface="Times New Roman" panose="02020603050405020304" pitchFamily="18" charset="0"/>
              </a:rPr>
              <a:t>Gehenna – a valley where children were sacrificed to the false God, </a:t>
            </a:r>
            <a:r>
              <a:rPr lang="en-AU" sz="2000" dirty="0" err="1">
                <a:solidFill>
                  <a:schemeClr val="bg1"/>
                </a:solidFill>
                <a:latin typeface="Times New Roman" panose="02020603050405020304" pitchFamily="18" charset="0"/>
                <a:cs typeface="Times New Roman" panose="02020603050405020304" pitchFamily="18" charset="0"/>
              </a:rPr>
              <a:t>Molech</a:t>
            </a:r>
            <a:r>
              <a:rPr lang="en-AU" sz="2000" dirty="0">
                <a:solidFill>
                  <a:schemeClr val="bg1"/>
                </a:solidFill>
                <a:latin typeface="Times New Roman" panose="02020603050405020304" pitchFamily="18" charset="0"/>
                <a:cs typeface="Times New Roman" panose="02020603050405020304" pitchFamily="18" charset="0"/>
              </a:rPr>
              <a:t>.</a:t>
            </a:r>
          </a:p>
          <a:p>
            <a:r>
              <a:rPr lang="en-US" sz="2000" dirty="0">
                <a:solidFill>
                  <a:schemeClr val="bg1"/>
                </a:solidFill>
                <a:latin typeface="Times New Roman" panose="02020603050405020304" pitchFamily="18" charset="0"/>
                <a:cs typeface="Times New Roman" panose="02020603050405020304" pitchFamily="18" charset="0"/>
              </a:rPr>
              <a:t>A desecrated, cursed place.  Became the smoldering rubbish dump of Jerusalem.</a:t>
            </a:r>
          </a:p>
        </p:txBody>
      </p:sp>
      <p:sp>
        <p:nvSpPr>
          <p:cNvPr id="9" name="TextBox 8">
            <a:extLst>
              <a:ext uri="{FF2B5EF4-FFF2-40B4-BE49-F238E27FC236}">
                <a16:creationId xmlns:a16="http://schemas.microsoft.com/office/drawing/2014/main" id="{278E6980-1FEC-F942-BDDC-888A64E91583}"/>
              </a:ext>
            </a:extLst>
          </p:cNvPr>
          <p:cNvSpPr txBox="1"/>
          <p:nvPr/>
        </p:nvSpPr>
        <p:spPr>
          <a:xfrm>
            <a:off x="-18608" y="1489348"/>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1.  Hell is a real place and an actual destination</a:t>
            </a:r>
          </a:p>
        </p:txBody>
      </p:sp>
      <p:sp>
        <p:nvSpPr>
          <p:cNvPr id="10" name="TextBox 9">
            <a:extLst>
              <a:ext uri="{FF2B5EF4-FFF2-40B4-BE49-F238E27FC236}">
                <a16:creationId xmlns:a16="http://schemas.microsoft.com/office/drawing/2014/main" id="{DCA07F98-16A2-FF4C-B7F4-A2FDF8F450E1}"/>
              </a:ext>
            </a:extLst>
          </p:cNvPr>
          <p:cNvSpPr txBox="1"/>
          <p:nvPr/>
        </p:nvSpPr>
        <p:spPr>
          <a:xfrm>
            <a:off x="408156" y="1876268"/>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 place of torment for the wicked</a:t>
            </a:r>
          </a:p>
        </p:txBody>
      </p:sp>
      <p:sp>
        <p:nvSpPr>
          <p:cNvPr id="14" name="TextBox 13">
            <a:extLst>
              <a:ext uri="{FF2B5EF4-FFF2-40B4-BE49-F238E27FC236}">
                <a16:creationId xmlns:a16="http://schemas.microsoft.com/office/drawing/2014/main" id="{88CEBEC0-829F-4F43-9FA4-70F39C0A9B81}"/>
              </a:ext>
            </a:extLst>
          </p:cNvPr>
          <p:cNvSpPr txBox="1"/>
          <p:nvPr/>
        </p:nvSpPr>
        <p:spPr>
          <a:xfrm>
            <a:off x="-3368" y="2175148"/>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2.  Hell is eternal</a:t>
            </a:r>
          </a:p>
        </p:txBody>
      </p:sp>
      <p:sp>
        <p:nvSpPr>
          <p:cNvPr id="15" name="TextBox 14">
            <a:extLst>
              <a:ext uri="{FF2B5EF4-FFF2-40B4-BE49-F238E27FC236}">
                <a16:creationId xmlns:a16="http://schemas.microsoft.com/office/drawing/2014/main" id="{A156A943-541B-324A-A792-212666FF970C}"/>
              </a:ext>
            </a:extLst>
          </p:cNvPr>
          <p:cNvSpPr txBox="1"/>
          <p:nvPr/>
        </p:nvSpPr>
        <p:spPr>
          <a:xfrm>
            <a:off x="2259816" y="2226788"/>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Comic Sans MS" panose="030F0902030302020204" pitchFamily="66" charset="0"/>
                <a:ea typeface="Times New Roman" charset="0"/>
                <a:cs typeface="Times New Roman" charset="0"/>
              </a:rPr>
              <a:t>forever and ever</a:t>
            </a:r>
          </a:p>
        </p:txBody>
      </p:sp>
      <p:sp>
        <p:nvSpPr>
          <p:cNvPr id="16" name="TextBox 15">
            <a:extLst>
              <a:ext uri="{FF2B5EF4-FFF2-40B4-BE49-F238E27FC236}">
                <a16:creationId xmlns:a16="http://schemas.microsoft.com/office/drawing/2014/main" id="{7B897CA5-31E4-BA49-BDD0-183395F7BE0F}"/>
              </a:ext>
            </a:extLst>
          </p:cNvPr>
          <p:cNvSpPr txBox="1"/>
          <p:nvPr/>
        </p:nvSpPr>
        <p:spPr>
          <a:xfrm>
            <a:off x="4253" y="2571388"/>
            <a:ext cx="4621148"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3.  The day of Judgment is coming</a:t>
            </a:r>
          </a:p>
        </p:txBody>
      </p:sp>
      <p:sp>
        <p:nvSpPr>
          <p:cNvPr id="17" name="TextBox 16">
            <a:extLst>
              <a:ext uri="{FF2B5EF4-FFF2-40B4-BE49-F238E27FC236}">
                <a16:creationId xmlns:a16="http://schemas.microsoft.com/office/drawing/2014/main" id="{388386A7-EDCD-614A-B545-7E2DF1E472EB}"/>
              </a:ext>
            </a:extLst>
          </p:cNvPr>
          <p:cNvSpPr txBox="1"/>
          <p:nvPr/>
        </p:nvSpPr>
        <p:spPr>
          <a:xfrm>
            <a:off x="103356" y="2981168"/>
            <a:ext cx="899412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Only 2 outcomes for us:  With Christ in Glory ;  </a:t>
            </a:r>
            <a:r>
              <a:rPr lang="en-AU" sz="2000" u="sng" dirty="0">
                <a:solidFill>
                  <a:schemeClr val="bg1"/>
                </a:solidFill>
                <a:latin typeface="Times New Roman" charset="0"/>
                <a:ea typeface="Times New Roman" charset="0"/>
                <a:cs typeface="Times New Roman" charset="0"/>
              </a:rPr>
              <a:t>or</a:t>
            </a:r>
            <a:r>
              <a:rPr lang="en-AU" sz="2000" dirty="0">
                <a:solidFill>
                  <a:schemeClr val="bg1"/>
                </a:solidFill>
                <a:latin typeface="Times New Roman" charset="0"/>
                <a:ea typeface="Times New Roman" charset="0"/>
                <a:cs typeface="Times New Roman" charset="0"/>
              </a:rPr>
              <a:t>   without Christ in Hell</a:t>
            </a:r>
          </a:p>
        </p:txBody>
      </p:sp>
      <p:sp>
        <p:nvSpPr>
          <p:cNvPr id="18" name="Rectangle 17">
            <a:extLst>
              <a:ext uri="{FF2B5EF4-FFF2-40B4-BE49-F238E27FC236}">
                <a16:creationId xmlns:a16="http://schemas.microsoft.com/office/drawing/2014/main" id="{92555A59-AB72-B940-9B90-9155199E5328}"/>
              </a:ext>
            </a:extLst>
          </p:cNvPr>
          <p:cNvSpPr/>
          <p:nvPr/>
        </p:nvSpPr>
        <p:spPr>
          <a:xfrm>
            <a:off x="754825" y="3355916"/>
            <a:ext cx="8311802" cy="707886"/>
          </a:xfrm>
          <a:prstGeom prst="rect">
            <a:avLst/>
          </a:prstGeom>
          <a:ln w="15875">
            <a:solidFill>
              <a:schemeClr val="bg1"/>
            </a:solidFill>
          </a:ln>
        </p:spPr>
        <p:txBody>
          <a:bodyPr wrap="square">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Hallelujah !!! (God be praised) – His righteous judgment has finally come.</a:t>
            </a:r>
          </a:p>
          <a:p>
            <a:pPr algn="ctr"/>
            <a:r>
              <a:rPr lang="en-US" sz="2000" dirty="0">
                <a:solidFill>
                  <a:schemeClr val="bg1"/>
                </a:solidFill>
                <a:latin typeface="Times New Roman" panose="02020603050405020304" pitchFamily="18" charset="0"/>
                <a:cs typeface="Times New Roman" panose="02020603050405020304" pitchFamily="18" charset="0"/>
              </a:rPr>
              <a:t>Or, are we a little bit ashamed of the coming judgment???</a:t>
            </a:r>
          </a:p>
        </p:txBody>
      </p:sp>
      <p:sp>
        <p:nvSpPr>
          <p:cNvPr id="19" name="TextBox 18">
            <a:extLst>
              <a:ext uri="{FF2B5EF4-FFF2-40B4-BE49-F238E27FC236}">
                <a16:creationId xmlns:a16="http://schemas.microsoft.com/office/drawing/2014/main" id="{9B47C49D-86FC-4545-A649-FE74F90E5CA7}"/>
              </a:ext>
            </a:extLst>
          </p:cNvPr>
          <p:cNvSpPr txBox="1"/>
          <p:nvPr/>
        </p:nvSpPr>
        <p:spPr>
          <a:xfrm>
            <a:off x="26741" y="4024441"/>
            <a:ext cx="6568732"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4.  It’s Godly to grieve the judgment of the wicked</a:t>
            </a:r>
          </a:p>
        </p:txBody>
      </p:sp>
      <p:sp>
        <p:nvSpPr>
          <p:cNvPr id="20" name="TextBox 19">
            <a:extLst>
              <a:ext uri="{FF2B5EF4-FFF2-40B4-BE49-F238E27FC236}">
                <a16:creationId xmlns:a16="http://schemas.microsoft.com/office/drawing/2014/main" id="{18C8A927-09AF-094F-BB8F-EC3FDC66055A}"/>
              </a:ext>
            </a:extLst>
          </p:cNvPr>
          <p:cNvSpPr txBox="1"/>
          <p:nvPr/>
        </p:nvSpPr>
        <p:spPr>
          <a:xfrm>
            <a:off x="26784" y="4388501"/>
            <a:ext cx="899412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Justice demands a day of judgment and the punishment of sins</a:t>
            </a:r>
          </a:p>
        </p:txBody>
      </p:sp>
      <p:sp>
        <p:nvSpPr>
          <p:cNvPr id="21" name="TextBox 20">
            <a:extLst>
              <a:ext uri="{FF2B5EF4-FFF2-40B4-BE49-F238E27FC236}">
                <a16:creationId xmlns:a16="http://schemas.microsoft.com/office/drawing/2014/main" id="{2E7027EB-3708-B347-BBA9-D7523C1C547F}"/>
              </a:ext>
            </a:extLst>
          </p:cNvPr>
          <p:cNvSpPr txBox="1"/>
          <p:nvPr/>
        </p:nvSpPr>
        <p:spPr>
          <a:xfrm>
            <a:off x="-3740" y="4664521"/>
            <a:ext cx="9116087"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5.  In God’s mercy, He bore the punishment Himself</a:t>
            </a:r>
          </a:p>
        </p:txBody>
      </p:sp>
      <p:sp>
        <p:nvSpPr>
          <p:cNvPr id="22" name="TextBox 21">
            <a:extLst>
              <a:ext uri="{FF2B5EF4-FFF2-40B4-BE49-F238E27FC236}">
                <a16:creationId xmlns:a16="http://schemas.microsoft.com/office/drawing/2014/main" id="{41158ED0-91F0-9541-A399-0C96A20C3319}"/>
              </a:ext>
            </a:extLst>
          </p:cNvPr>
          <p:cNvSpPr txBox="1"/>
          <p:nvPr/>
        </p:nvSpPr>
        <p:spPr>
          <a:xfrm>
            <a:off x="3880" y="5068381"/>
            <a:ext cx="9116087"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6.  Those who repent of sin and believe in Jesus Christ, are forgiven</a:t>
            </a:r>
          </a:p>
        </p:txBody>
      </p:sp>
    </p:spTree>
    <p:extLst>
      <p:ext uri="{BB962C8B-B14F-4D97-AF65-F5344CB8AC3E}">
        <p14:creationId xmlns:p14="http://schemas.microsoft.com/office/powerpoint/2010/main" val="2326573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200329"/>
          </a:xfrm>
          <a:prstGeom prst="rect">
            <a:avLst/>
          </a:prstGeom>
          <a:solidFill>
            <a:schemeClr val="bg1"/>
          </a:solidFill>
          <a:ln w="9525">
            <a:noFill/>
            <a:miter lim="800000"/>
            <a:headEnd/>
            <a:tailEnd/>
          </a:ln>
        </p:spPr>
        <p:txBody>
          <a:bodyPr wrap="square">
            <a:prstTxWarp prst="textNoShape">
              <a:avLst/>
            </a:prstTxWarp>
            <a:spAutoFit/>
          </a:bodyPr>
          <a:lstStyle/>
          <a:p>
            <a:pPr>
              <a:spcAft>
                <a:spcPts val="0"/>
              </a:spcAft>
            </a:pP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John 3: 16 </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“For God so loved the world, that he gave his only Son, that whoever believes in him should not perish but have eternal life.</a:t>
            </a:r>
            <a:endParaRPr lang="en-GB" sz="2400" dirty="0">
              <a:solidFill>
                <a:srgbClr val="FF0000"/>
              </a:solidFill>
              <a:effectLst/>
              <a:latin typeface="Comic Sans MS" panose="030F0902030302020204" pitchFamily="66" charset="0"/>
              <a:ea typeface="Times New Roman" charset="0"/>
              <a:cs typeface="Times New Roman" charset="0"/>
            </a:endParaRPr>
          </a:p>
        </p:txBody>
      </p:sp>
      <p:sp>
        <p:nvSpPr>
          <p:cNvPr id="3" name="Text Box 4">
            <a:extLst>
              <a:ext uri="{FF2B5EF4-FFF2-40B4-BE49-F238E27FC236}">
                <a16:creationId xmlns:a16="http://schemas.microsoft.com/office/drawing/2014/main" id="{924555C3-191E-EB4B-AB24-B8BF5A9FF45A}"/>
              </a:ext>
            </a:extLst>
          </p:cNvPr>
          <p:cNvSpPr txBox="1">
            <a:spLocks noChangeArrowheads="1"/>
          </p:cNvSpPr>
          <p:nvPr/>
        </p:nvSpPr>
        <p:spPr bwMode="auto">
          <a:xfrm>
            <a:off x="-7620" y="1196340"/>
            <a:ext cx="9144000" cy="830997"/>
          </a:xfrm>
          <a:prstGeom prst="rect">
            <a:avLst/>
          </a:prstGeom>
          <a:solidFill>
            <a:schemeClr val="bg1"/>
          </a:solidFill>
          <a:ln w="9525">
            <a:noFill/>
            <a:miter lim="800000"/>
            <a:headEnd/>
            <a:tailEnd/>
          </a:ln>
        </p:spPr>
        <p:txBody>
          <a:bodyPr wrap="square">
            <a:prstTxWarp prst="textNoShape">
              <a:avLst/>
            </a:prstTxWarp>
            <a:spAutoFit/>
          </a:bodyPr>
          <a:lstStyle/>
          <a:p>
            <a:pPr>
              <a:spcAft>
                <a:spcPts val="0"/>
              </a:spcAft>
            </a:pP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17 </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For God did not send his Son into the world to condemn the world, but in order that the world might be saved through him.</a:t>
            </a:r>
            <a:endParaRPr lang="en-GB" sz="2400" dirty="0">
              <a:solidFill>
                <a:srgbClr val="FF0000"/>
              </a:solidFill>
              <a:effectLst/>
              <a:latin typeface="Comic Sans MS" panose="030F0902030302020204" pitchFamily="66" charset="0"/>
              <a:ea typeface="Times New Roman" charset="0"/>
              <a:cs typeface="Times New Roman" charset="0"/>
            </a:endParaRPr>
          </a:p>
        </p:txBody>
      </p:sp>
      <p:sp>
        <p:nvSpPr>
          <p:cNvPr id="4" name="Text Box 4">
            <a:extLst>
              <a:ext uri="{FF2B5EF4-FFF2-40B4-BE49-F238E27FC236}">
                <a16:creationId xmlns:a16="http://schemas.microsoft.com/office/drawing/2014/main" id="{94841500-44A7-9545-830A-F648E9E59D65}"/>
              </a:ext>
            </a:extLst>
          </p:cNvPr>
          <p:cNvSpPr txBox="1">
            <a:spLocks noChangeArrowheads="1"/>
          </p:cNvSpPr>
          <p:nvPr/>
        </p:nvSpPr>
        <p:spPr bwMode="auto">
          <a:xfrm>
            <a:off x="-15240" y="2011680"/>
            <a:ext cx="9144000" cy="3785652"/>
          </a:xfrm>
          <a:prstGeom prst="rect">
            <a:avLst/>
          </a:prstGeom>
          <a:solidFill>
            <a:schemeClr val="bg1"/>
          </a:solidFill>
          <a:ln w="9525">
            <a:noFill/>
            <a:miter lim="800000"/>
            <a:headEnd/>
            <a:tailEnd/>
          </a:ln>
        </p:spPr>
        <p:txBody>
          <a:bodyPr wrap="square">
            <a:prstTxWarp prst="textNoShape">
              <a:avLst/>
            </a:prstTxWarp>
            <a:spAutoFit/>
          </a:bodyPr>
          <a:lstStyle/>
          <a:p>
            <a:pPr>
              <a:spcAft>
                <a:spcPts val="0"/>
              </a:spcAft>
            </a:pP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18 </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Whoever believes in him is not condemned, </a:t>
            </a:r>
            <a:r>
              <a:rPr lang="en-US" sz="24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but whoever does not believe is condemned already, because he has not believed in the name of the only Son of God.</a:t>
            </a:r>
            <a:r>
              <a:rPr lang="en-US" sz="2400" dirty="0">
                <a:latin typeface="Comic Sans MS" panose="030F0902030302020204" pitchFamily="66" charset="0"/>
                <a:ea typeface="Arial" panose="020B0604020202020204" pitchFamily="34" charset="0"/>
                <a:cs typeface="Times New Roman" panose="02020603050405020304" pitchFamily="18" charset="0"/>
              </a:rPr>
              <a:t>  </a:t>
            </a: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19 </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this is the judgment:  the light has come into the world, and people loved the darkness rather than the light because their works were evil. </a:t>
            </a:r>
            <a:r>
              <a:rPr lang="en-US" sz="2400" dirty="0">
                <a:latin typeface="Comic Sans MS" panose="030F0902030302020204" pitchFamily="66" charset="0"/>
                <a:ea typeface="Arial" panose="020B0604020202020204" pitchFamily="34" charset="0"/>
                <a:cs typeface="Times New Roman" panose="02020603050405020304" pitchFamily="18" charset="0"/>
              </a:rPr>
              <a:t> </a:t>
            </a: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20 </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For everyone who does wicked things hates the light and does not come to the light, lest his works should be exposed. </a:t>
            </a:r>
            <a:r>
              <a:rPr lang="en-US" sz="2400" dirty="0">
                <a:latin typeface="Comic Sans MS" panose="030F0902030302020204" pitchFamily="66" charset="0"/>
                <a:ea typeface="Arial" panose="020B0604020202020204" pitchFamily="34" charset="0"/>
                <a:cs typeface="Times New Roman" panose="02020603050405020304" pitchFamily="18" charset="0"/>
              </a:rPr>
              <a:t> </a:t>
            </a: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21 </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But whoever does what is true comes to the light, so that it may be clearly seen that his works have been carried out in God.”</a:t>
            </a:r>
            <a:endParaRPr lang="en-GB" sz="2400" dirty="0">
              <a:solidFill>
                <a:srgbClr val="FF0000"/>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98356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1057165"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Hell</a:t>
            </a:r>
            <a:endParaRPr lang="en-AU" sz="2000" b="1" dirty="0">
              <a:solidFill>
                <a:srgbClr val="FFFF00"/>
              </a:solidFill>
              <a:latin typeface="Times New Roman" charset="0"/>
              <a:ea typeface="Times New Roman" charset="0"/>
              <a:cs typeface="Times New Roman"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954657" y="75384"/>
            <a:ext cx="8036064"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Jesus had more to say about “Hell” than anyone else in the Bible</a:t>
            </a:r>
          </a:p>
        </p:txBody>
      </p:sp>
      <p:sp>
        <p:nvSpPr>
          <p:cNvPr id="13" name="Rectangle 12">
            <a:extLst>
              <a:ext uri="{FF2B5EF4-FFF2-40B4-BE49-F238E27FC236}">
                <a16:creationId xmlns:a16="http://schemas.microsoft.com/office/drawing/2014/main" id="{55A2335B-3517-2147-BD04-BD7EFFE08FFD}"/>
              </a:ext>
            </a:extLst>
          </p:cNvPr>
          <p:cNvSpPr/>
          <p:nvPr/>
        </p:nvSpPr>
        <p:spPr>
          <a:xfrm>
            <a:off x="408156" y="448022"/>
            <a:ext cx="8401667" cy="707886"/>
          </a:xfrm>
          <a:prstGeom prst="rect">
            <a:avLst/>
          </a:prstGeom>
          <a:ln w="15875">
            <a:solidFill>
              <a:schemeClr val="bg1"/>
            </a:solidFill>
          </a:ln>
        </p:spPr>
        <p:txBody>
          <a:bodyPr wrap="square">
            <a:spAutoFit/>
          </a:bodyPr>
          <a:lstStyle/>
          <a:p>
            <a:r>
              <a:rPr lang="en-AU" sz="2000" dirty="0">
                <a:solidFill>
                  <a:schemeClr val="bg1"/>
                </a:solidFill>
                <a:latin typeface="Times New Roman" panose="02020603050405020304" pitchFamily="18" charset="0"/>
                <a:cs typeface="Times New Roman" panose="02020603050405020304" pitchFamily="18" charset="0"/>
              </a:rPr>
              <a:t>Gehenna – a valley where children were sacrificed to the false God, </a:t>
            </a:r>
            <a:r>
              <a:rPr lang="en-AU" sz="2000" dirty="0" err="1">
                <a:solidFill>
                  <a:schemeClr val="bg1"/>
                </a:solidFill>
                <a:latin typeface="Times New Roman" panose="02020603050405020304" pitchFamily="18" charset="0"/>
                <a:cs typeface="Times New Roman" panose="02020603050405020304" pitchFamily="18" charset="0"/>
              </a:rPr>
              <a:t>Molech</a:t>
            </a:r>
            <a:r>
              <a:rPr lang="en-AU" sz="2000" dirty="0">
                <a:solidFill>
                  <a:schemeClr val="bg1"/>
                </a:solidFill>
                <a:latin typeface="Times New Roman" panose="02020603050405020304" pitchFamily="18" charset="0"/>
                <a:cs typeface="Times New Roman" panose="02020603050405020304" pitchFamily="18" charset="0"/>
              </a:rPr>
              <a:t>.</a:t>
            </a:r>
          </a:p>
          <a:p>
            <a:r>
              <a:rPr lang="en-US" sz="2000" dirty="0">
                <a:solidFill>
                  <a:schemeClr val="bg1"/>
                </a:solidFill>
                <a:latin typeface="Times New Roman" panose="02020603050405020304" pitchFamily="18" charset="0"/>
                <a:cs typeface="Times New Roman" panose="02020603050405020304" pitchFamily="18" charset="0"/>
              </a:rPr>
              <a:t>A desecrated, cursed place.  Became the smoldering rubbish dump of Jerusalem.</a:t>
            </a:r>
          </a:p>
        </p:txBody>
      </p:sp>
      <p:sp>
        <p:nvSpPr>
          <p:cNvPr id="9" name="TextBox 8">
            <a:extLst>
              <a:ext uri="{FF2B5EF4-FFF2-40B4-BE49-F238E27FC236}">
                <a16:creationId xmlns:a16="http://schemas.microsoft.com/office/drawing/2014/main" id="{278E6980-1FEC-F942-BDDC-888A64E91583}"/>
              </a:ext>
            </a:extLst>
          </p:cNvPr>
          <p:cNvSpPr txBox="1"/>
          <p:nvPr/>
        </p:nvSpPr>
        <p:spPr>
          <a:xfrm>
            <a:off x="-36512" y="1113688"/>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1.  Hell is a real place and an actual destination</a:t>
            </a:r>
          </a:p>
        </p:txBody>
      </p:sp>
      <p:sp>
        <p:nvSpPr>
          <p:cNvPr id="10" name="TextBox 9">
            <a:extLst>
              <a:ext uri="{FF2B5EF4-FFF2-40B4-BE49-F238E27FC236}">
                <a16:creationId xmlns:a16="http://schemas.microsoft.com/office/drawing/2014/main" id="{DCA07F98-16A2-FF4C-B7F4-A2FDF8F450E1}"/>
              </a:ext>
            </a:extLst>
          </p:cNvPr>
          <p:cNvSpPr txBox="1"/>
          <p:nvPr/>
        </p:nvSpPr>
        <p:spPr>
          <a:xfrm>
            <a:off x="5879681" y="1157724"/>
            <a:ext cx="324026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 place of torment</a:t>
            </a:r>
          </a:p>
        </p:txBody>
      </p:sp>
      <p:sp>
        <p:nvSpPr>
          <p:cNvPr id="14" name="TextBox 13">
            <a:extLst>
              <a:ext uri="{FF2B5EF4-FFF2-40B4-BE49-F238E27FC236}">
                <a16:creationId xmlns:a16="http://schemas.microsoft.com/office/drawing/2014/main" id="{88CEBEC0-829F-4F43-9FA4-70F39C0A9B81}"/>
              </a:ext>
            </a:extLst>
          </p:cNvPr>
          <p:cNvSpPr txBox="1"/>
          <p:nvPr/>
        </p:nvSpPr>
        <p:spPr>
          <a:xfrm>
            <a:off x="-36512" y="1447128"/>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2.  Hell is eternal</a:t>
            </a:r>
          </a:p>
        </p:txBody>
      </p:sp>
      <p:sp>
        <p:nvSpPr>
          <p:cNvPr id="15" name="TextBox 14">
            <a:extLst>
              <a:ext uri="{FF2B5EF4-FFF2-40B4-BE49-F238E27FC236}">
                <a16:creationId xmlns:a16="http://schemas.microsoft.com/office/drawing/2014/main" id="{A156A943-541B-324A-A792-212666FF970C}"/>
              </a:ext>
            </a:extLst>
          </p:cNvPr>
          <p:cNvSpPr txBox="1"/>
          <p:nvPr/>
        </p:nvSpPr>
        <p:spPr>
          <a:xfrm>
            <a:off x="2226672" y="1498768"/>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Comic Sans MS" panose="030F0902030302020204" pitchFamily="66" charset="0"/>
                <a:ea typeface="Times New Roman" charset="0"/>
                <a:cs typeface="Times New Roman" charset="0"/>
              </a:rPr>
              <a:t>forever and ever</a:t>
            </a:r>
          </a:p>
        </p:txBody>
      </p:sp>
      <p:sp>
        <p:nvSpPr>
          <p:cNvPr id="16" name="TextBox 15">
            <a:extLst>
              <a:ext uri="{FF2B5EF4-FFF2-40B4-BE49-F238E27FC236}">
                <a16:creationId xmlns:a16="http://schemas.microsoft.com/office/drawing/2014/main" id="{7B897CA5-31E4-BA49-BDD0-183395F7BE0F}"/>
              </a:ext>
            </a:extLst>
          </p:cNvPr>
          <p:cNvSpPr txBox="1"/>
          <p:nvPr/>
        </p:nvSpPr>
        <p:spPr>
          <a:xfrm>
            <a:off x="-36884" y="1758167"/>
            <a:ext cx="4621148"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3.  The day of Judgment is coming</a:t>
            </a:r>
          </a:p>
        </p:txBody>
      </p:sp>
      <p:sp>
        <p:nvSpPr>
          <p:cNvPr id="17" name="TextBox 16">
            <a:extLst>
              <a:ext uri="{FF2B5EF4-FFF2-40B4-BE49-F238E27FC236}">
                <a16:creationId xmlns:a16="http://schemas.microsoft.com/office/drawing/2014/main" id="{388386A7-EDCD-614A-B545-7E2DF1E472EB}"/>
              </a:ext>
            </a:extLst>
          </p:cNvPr>
          <p:cNvSpPr txBox="1"/>
          <p:nvPr/>
        </p:nvSpPr>
        <p:spPr>
          <a:xfrm>
            <a:off x="390252" y="2078391"/>
            <a:ext cx="899412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Only 2 outcomes for us:  With Christ in Glory ;  </a:t>
            </a:r>
            <a:r>
              <a:rPr lang="en-AU" sz="2000" u="sng" dirty="0">
                <a:solidFill>
                  <a:schemeClr val="bg1"/>
                </a:solidFill>
                <a:latin typeface="Times New Roman" charset="0"/>
                <a:ea typeface="Times New Roman" charset="0"/>
                <a:cs typeface="Times New Roman" charset="0"/>
              </a:rPr>
              <a:t>or</a:t>
            </a:r>
            <a:r>
              <a:rPr lang="en-AU" sz="2000" dirty="0">
                <a:solidFill>
                  <a:schemeClr val="bg1"/>
                </a:solidFill>
                <a:latin typeface="Times New Roman" charset="0"/>
                <a:ea typeface="Times New Roman" charset="0"/>
                <a:cs typeface="Times New Roman" charset="0"/>
              </a:rPr>
              <a:t>   without Christ in Hell</a:t>
            </a:r>
          </a:p>
        </p:txBody>
      </p:sp>
      <p:sp>
        <p:nvSpPr>
          <p:cNvPr id="18" name="Rectangle 17">
            <a:extLst>
              <a:ext uri="{FF2B5EF4-FFF2-40B4-BE49-F238E27FC236}">
                <a16:creationId xmlns:a16="http://schemas.microsoft.com/office/drawing/2014/main" id="{92555A59-AB72-B940-9B90-9155199E5328}"/>
              </a:ext>
            </a:extLst>
          </p:cNvPr>
          <p:cNvSpPr/>
          <p:nvPr/>
        </p:nvSpPr>
        <p:spPr>
          <a:xfrm>
            <a:off x="675961" y="2426422"/>
            <a:ext cx="8311802" cy="707886"/>
          </a:xfrm>
          <a:prstGeom prst="rect">
            <a:avLst/>
          </a:prstGeom>
          <a:ln w="15875">
            <a:solidFill>
              <a:schemeClr val="bg1"/>
            </a:solidFill>
          </a:ln>
        </p:spPr>
        <p:txBody>
          <a:bodyPr wrap="square">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Hallelujah !!! (God be praised) – His righteous judgment has finally come.</a:t>
            </a:r>
          </a:p>
          <a:p>
            <a:pPr algn="ctr"/>
            <a:r>
              <a:rPr lang="en-US" sz="2000" dirty="0">
                <a:solidFill>
                  <a:schemeClr val="bg1"/>
                </a:solidFill>
                <a:latin typeface="Times New Roman" panose="02020603050405020304" pitchFamily="18" charset="0"/>
                <a:cs typeface="Times New Roman" panose="02020603050405020304" pitchFamily="18" charset="0"/>
              </a:rPr>
              <a:t>Or, are we a little bit ashamed of the coming judgment???</a:t>
            </a:r>
          </a:p>
        </p:txBody>
      </p:sp>
      <p:sp>
        <p:nvSpPr>
          <p:cNvPr id="19" name="TextBox 18">
            <a:extLst>
              <a:ext uri="{FF2B5EF4-FFF2-40B4-BE49-F238E27FC236}">
                <a16:creationId xmlns:a16="http://schemas.microsoft.com/office/drawing/2014/main" id="{9B47C49D-86FC-4545-A649-FE74F90E5CA7}"/>
              </a:ext>
            </a:extLst>
          </p:cNvPr>
          <p:cNvSpPr txBox="1"/>
          <p:nvPr/>
        </p:nvSpPr>
        <p:spPr>
          <a:xfrm>
            <a:off x="-42347" y="3058931"/>
            <a:ext cx="6568732"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4.  It’s Godly to grieve the judgment of the wicked</a:t>
            </a:r>
          </a:p>
        </p:txBody>
      </p:sp>
      <p:sp>
        <p:nvSpPr>
          <p:cNvPr id="20" name="TextBox 19">
            <a:extLst>
              <a:ext uri="{FF2B5EF4-FFF2-40B4-BE49-F238E27FC236}">
                <a16:creationId xmlns:a16="http://schemas.microsoft.com/office/drawing/2014/main" id="{18C8A927-09AF-094F-BB8F-EC3FDC66055A}"/>
              </a:ext>
            </a:extLst>
          </p:cNvPr>
          <p:cNvSpPr txBox="1"/>
          <p:nvPr/>
        </p:nvSpPr>
        <p:spPr>
          <a:xfrm>
            <a:off x="334800" y="3392371"/>
            <a:ext cx="899412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Justice demands a day of judgment and the punishment of sins</a:t>
            </a:r>
          </a:p>
        </p:txBody>
      </p:sp>
      <p:sp>
        <p:nvSpPr>
          <p:cNvPr id="21" name="TextBox 20">
            <a:extLst>
              <a:ext uri="{FF2B5EF4-FFF2-40B4-BE49-F238E27FC236}">
                <a16:creationId xmlns:a16="http://schemas.microsoft.com/office/drawing/2014/main" id="{2E7027EB-3708-B347-BBA9-D7523C1C547F}"/>
              </a:ext>
            </a:extLst>
          </p:cNvPr>
          <p:cNvSpPr txBox="1"/>
          <p:nvPr/>
        </p:nvSpPr>
        <p:spPr>
          <a:xfrm>
            <a:off x="-70495" y="3599248"/>
            <a:ext cx="9116087"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5.  In God’s mercy, He bore the punishment Himself</a:t>
            </a:r>
          </a:p>
        </p:txBody>
      </p:sp>
      <p:sp>
        <p:nvSpPr>
          <p:cNvPr id="22" name="TextBox 21">
            <a:extLst>
              <a:ext uri="{FF2B5EF4-FFF2-40B4-BE49-F238E27FC236}">
                <a16:creationId xmlns:a16="http://schemas.microsoft.com/office/drawing/2014/main" id="{41158ED0-91F0-9541-A399-0C96A20C3319}"/>
              </a:ext>
            </a:extLst>
          </p:cNvPr>
          <p:cNvSpPr txBox="1"/>
          <p:nvPr/>
        </p:nvSpPr>
        <p:spPr>
          <a:xfrm>
            <a:off x="-70496" y="3922773"/>
            <a:ext cx="9116087"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6.  Those who repent of sin and believe in Jesus Christ, are forgiven</a:t>
            </a:r>
          </a:p>
        </p:txBody>
      </p:sp>
      <p:sp>
        <p:nvSpPr>
          <p:cNvPr id="24" name="Text Box 4">
            <a:extLst>
              <a:ext uri="{FF2B5EF4-FFF2-40B4-BE49-F238E27FC236}">
                <a16:creationId xmlns:a16="http://schemas.microsoft.com/office/drawing/2014/main" id="{27AB5C2C-2D40-D34E-B8D1-E1F52091233F}"/>
              </a:ext>
            </a:extLst>
          </p:cNvPr>
          <p:cNvSpPr txBox="1">
            <a:spLocks noChangeArrowheads="1"/>
          </p:cNvSpPr>
          <p:nvPr/>
        </p:nvSpPr>
        <p:spPr bwMode="auto">
          <a:xfrm>
            <a:off x="5652119" y="4492072"/>
            <a:ext cx="3476639" cy="1200329"/>
          </a:xfrm>
          <a:prstGeom prst="rect">
            <a:avLst/>
          </a:prstGeom>
          <a:solidFill>
            <a:schemeClr val="bg1"/>
          </a:solidFill>
          <a:ln w="9525">
            <a:noFill/>
            <a:miter lim="800000"/>
            <a:headEnd/>
            <a:tailEnd/>
          </a:ln>
        </p:spPr>
        <p:txBody>
          <a:bodyPr wrap="square">
            <a:prstTxWarp prst="textNoShape">
              <a:avLst/>
            </a:prstTxWarp>
            <a:spAutoFit/>
          </a:bodyPr>
          <a:lstStyle/>
          <a:p>
            <a:pPr>
              <a:spcAft>
                <a:spcPts val="0"/>
              </a:spcAft>
            </a:pPr>
            <a:r>
              <a:rPr lang="en-US"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...but whoever does not believe is condemned already, because he has not believed in the name of the only Son of God.</a:t>
            </a:r>
            <a:endParaRPr lang="en-GB" dirty="0">
              <a:solidFill>
                <a:srgbClr val="FF0000"/>
              </a:solidFill>
              <a:effectLst/>
              <a:latin typeface="Comic Sans MS" panose="030F0902030302020204" pitchFamily="66" charset="0"/>
              <a:ea typeface="Times New Roman" charset="0"/>
              <a:cs typeface="Times New Roman" charset="0"/>
            </a:endParaRPr>
          </a:p>
        </p:txBody>
      </p:sp>
      <p:sp>
        <p:nvSpPr>
          <p:cNvPr id="25" name="TextBox 24">
            <a:extLst>
              <a:ext uri="{FF2B5EF4-FFF2-40B4-BE49-F238E27FC236}">
                <a16:creationId xmlns:a16="http://schemas.microsoft.com/office/drawing/2014/main" id="{BA45FD54-B7EA-8B40-881C-F9B884E9BC18}"/>
              </a:ext>
            </a:extLst>
          </p:cNvPr>
          <p:cNvSpPr txBox="1"/>
          <p:nvPr/>
        </p:nvSpPr>
        <p:spPr>
          <a:xfrm>
            <a:off x="37621" y="4299151"/>
            <a:ext cx="5614498" cy="1323439"/>
          </a:xfrm>
          <a:prstGeom prst="rect">
            <a:avLst/>
          </a:prstGeom>
          <a:noFill/>
        </p:spPr>
        <p:txBody>
          <a:bodyPr wrap="square" rtlCol="0">
            <a:spAutoFit/>
          </a:bodyPr>
          <a:lstStyle/>
          <a:p>
            <a:pPr marL="180975" indent="-180975">
              <a:spcAft>
                <a:spcPts val="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Do we love people enough to share the good news of Jesus with a world who don’t want to hear it?</a:t>
            </a:r>
          </a:p>
          <a:p>
            <a:pPr marL="180975" indent="-180975">
              <a:spcAft>
                <a:spcPts val="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Are we prepared to be persecuted to give this message in love</a:t>
            </a:r>
          </a:p>
        </p:txBody>
      </p:sp>
    </p:spTree>
    <p:extLst>
      <p:ext uri="{BB962C8B-B14F-4D97-AF65-F5344CB8AC3E}">
        <p14:creationId xmlns:p14="http://schemas.microsoft.com/office/powerpoint/2010/main" val="292039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r>
              <a:rPr lang="en-AU" sz="3200" b="1" baseline="30000" dirty="0">
                <a:solidFill>
                  <a:schemeClr val="bg1"/>
                </a:solidFill>
                <a:latin typeface="Times New Roman" panose="02020603050405020304" pitchFamily="18" charset="0"/>
                <a:ea typeface="Calibri" panose="020F0502020204030204" pitchFamily="34" charset="0"/>
              </a:rPr>
              <a:t>42 </a:t>
            </a:r>
            <a:r>
              <a:rPr lang="en-AU" sz="3200" dirty="0">
                <a:solidFill>
                  <a:schemeClr val="bg1"/>
                </a:solidFill>
                <a:latin typeface="Times New Roman" panose="02020603050405020304" pitchFamily="18" charset="0"/>
                <a:ea typeface="Calibri" panose="020F0502020204030204" pitchFamily="34" charset="0"/>
              </a:rPr>
              <a:t>“Whoever causes one of these little ones who believe in me to sin, it would be better for him if a great millstone were hung around his neck and he were thrown into the sea.  </a:t>
            </a:r>
            <a:r>
              <a:rPr lang="en-AU" sz="3200" b="1" baseline="30000" dirty="0">
                <a:solidFill>
                  <a:schemeClr val="bg1"/>
                </a:solidFill>
                <a:latin typeface="Times New Roman" panose="02020603050405020304" pitchFamily="18" charset="0"/>
                <a:ea typeface="Calibri" panose="020F0502020204030204" pitchFamily="34" charset="0"/>
              </a:rPr>
              <a:t>43 </a:t>
            </a:r>
            <a:r>
              <a:rPr lang="en-AU" sz="3200" dirty="0">
                <a:solidFill>
                  <a:schemeClr val="bg1"/>
                </a:solidFill>
                <a:latin typeface="Times New Roman" panose="02020603050405020304" pitchFamily="18" charset="0"/>
                <a:ea typeface="Calibri" panose="020F0502020204030204" pitchFamily="34" charset="0"/>
              </a:rPr>
              <a:t>And if your hand causes you to sin, cut it off.  It is better for you to enter life crippled than with two hands to go to hell, to the unquenchable fire.  </a:t>
            </a:r>
            <a:r>
              <a:rPr lang="en-AU" sz="3200" b="1" baseline="30000" dirty="0">
                <a:solidFill>
                  <a:schemeClr val="bg1"/>
                </a:solidFill>
                <a:latin typeface="Times New Roman" panose="02020603050405020304" pitchFamily="18" charset="0"/>
                <a:ea typeface="Calibri" panose="020F0502020204030204" pitchFamily="34" charset="0"/>
              </a:rPr>
              <a:t>45 </a:t>
            </a:r>
            <a:r>
              <a:rPr lang="en-AU" sz="3200" dirty="0">
                <a:solidFill>
                  <a:schemeClr val="bg1"/>
                </a:solidFill>
                <a:latin typeface="Times New Roman" panose="02020603050405020304" pitchFamily="18" charset="0"/>
                <a:ea typeface="Calibri" panose="020F0502020204030204" pitchFamily="34" charset="0"/>
              </a:rPr>
              <a:t>And if your foot causes you to sin, cut it off.  It is better for you to enter life lame than with two feet to be thrown into hell.</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904703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Calibri" panose="020F0502020204030204" pitchFamily="34" charset="0"/>
              </a:rPr>
              <a:t>47 </a:t>
            </a:r>
            <a:r>
              <a:rPr lang="en-AU" sz="3200" dirty="0">
                <a:solidFill>
                  <a:schemeClr val="bg1"/>
                </a:solidFill>
                <a:latin typeface="Times New Roman" panose="02020603050405020304" pitchFamily="18" charset="0"/>
                <a:ea typeface="Calibri" panose="020F0502020204030204" pitchFamily="34" charset="0"/>
              </a:rPr>
              <a:t>And if your eye causes you to sin, tear it out.  It is better for you to enter the kingdom of God with one eye than with two eyes to be thrown into hell, </a:t>
            </a:r>
            <a:r>
              <a:rPr lang="en-AU" sz="3200" b="1" baseline="30000" dirty="0">
                <a:solidFill>
                  <a:schemeClr val="bg1"/>
                </a:solidFill>
                <a:latin typeface="Times New Roman" panose="02020603050405020304" pitchFamily="18" charset="0"/>
                <a:ea typeface="Calibri" panose="020F0502020204030204" pitchFamily="34" charset="0"/>
              </a:rPr>
              <a:t>48 </a:t>
            </a:r>
            <a:r>
              <a:rPr lang="en-AU" sz="3200" dirty="0">
                <a:solidFill>
                  <a:schemeClr val="bg1"/>
                </a:solidFill>
                <a:latin typeface="Times New Roman" panose="02020603050405020304" pitchFamily="18" charset="0"/>
                <a:ea typeface="Calibri" panose="020F0502020204030204" pitchFamily="34" charset="0"/>
              </a:rPr>
              <a:t>‘where their worm does not die and the fire is not quenched.’  </a:t>
            </a:r>
            <a:r>
              <a:rPr lang="en-AU" sz="3200" b="1" baseline="30000" dirty="0">
                <a:solidFill>
                  <a:schemeClr val="bg1"/>
                </a:solidFill>
                <a:latin typeface="Times New Roman" panose="02020603050405020304" pitchFamily="18" charset="0"/>
                <a:ea typeface="Calibri" panose="020F0502020204030204" pitchFamily="34" charset="0"/>
              </a:rPr>
              <a:t>49 </a:t>
            </a:r>
            <a:r>
              <a:rPr lang="en-AU" sz="3200" dirty="0">
                <a:solidFill>
                  <a:schemeClr val="bg1"/>
                </a:solidFill>
                <a:latin typeface="Times New Roman" panose="02020603050405020304" pitchFamily="18" charset="0"/>
                <a:ea typeface="Calibri" panose="020F0502020204030204" pitchFamily="34" charset="0"/>
              </a:rPr>
              <a:t>For everyone will be salted with fire.  </a:t>
            </a:r>
            <a:r>
              <a:rPr lang="en-AU" sz="3200" b="1" baseline="30000" dirty="0">
                <a:solidFill>
                  <a:schemeClr val="bg1"/>
                </a:solidFill>
                <a:latin typeface="Times New Roman" panose="02020603050405020304" pitchFamily="18" charset="0"/>
                <a:ea typeface="Calibri" panose="020F0502020204030204" pitchFamily="34" charset="0"/>
              </a:rPr>
              <a:t>50 </a:t>
            </a:r>
            <a:r>
              <a:rPr lang="en-AU" sz="3200" dirty="0">
                <a:solidFill>
                  <a:schemeClr val="bg1"/>
                </a:solidFill>
                <a:latin typeface="Times New Roman" panose="02020603050405020304" pitchFamily="18" charset="0"/>
                <a:ea typeface="Calibri" panose="020F0502020204030204" pitchFamily="34" charset="0"/>
              </a:rPr>
              <a:t>Salt is good, but if the salt has lost its saltiness, how will you make it salty again?  Have salt in yourselves, and be at peace with one another.”</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882700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Israel folau church">
            <a:extLst>
              <a:ext uri="{FF2B5EF4-FFF2-40B4-BE49-F238E27FC236}">
                <a16:creationId xmlns:a16="http://schemas.microsoft.com/office/drawing/2014/main" id="{D8B5B0C9-F086-CC46-8D7D-3B6FE7D5B9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64"/>
            <a:ext cx="6875422" cy="3868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73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srael Folau and his controversial social media post.">
            <a:extLst>
              <a:ext uri="{FF2B5EF4-FFF2-40B4-BE49-F238E27FC236}">
                <a16:creationId xmlns:a16="http://schemas.microsoft.com/office/drawing/2014/main" id="{B4F1F73F-CFBE-E646-8BD2-548CDBF9EA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376"/>
            <a:ext cx="5794535" cy="325385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3B884422-9FB3-AF47-A0C8-04271FE796EE}"/>
              </a:ext>
            </a:extLst>
          </p:cNvPr>
          <p:cNvSpPr/>
          <p:nvPr/>
        </p:nvSpPr>
        <p:spPr>
          <a:xfrm>
            <a:off x="0" y="3270230"/>
            <a:ext cx="7236296" cy="1569660"/>
          </a:xfrm>
          <a:prstGeom prst="rect">
            <a:avLst/>
          </a:prstGeom>
        </p:spPr>
        <p:txBody>
          <a:bodyPr wrap="square">
            <a:spAutoFit/>
          </a:bodyPr>
          <a:lstStyle/>
          <a:p>
            <a:r>
              <a:rPr lang="en-AU" sz="2400" b="1" dirty="0">
                <a:solidFill>
                  <a:schemeClr val="bg1"/>
                </a:solidFill>
                <a:hlinkClick r:id="rId3" tooltip="izzyfolau">
                  <a:extLst>
                    <a:ext uri="{A12FA001-AC4F-418D-AE19-62706E023703}">
                      <ahyp:hlinkClr xmlns:ahyp="http://schemas.microsoft.com/office/drawing/2018/hyperlinkcolor" val="tx"/>
                    </a:ext>
                  </a:extLst>
                </a:hlinkClick>
              </a:rPr>
              <a:t>izzyfolau</a:t>
            </a:r>
            <a:endParaRPr lang="en-AU" sz="2400" b="1" dirty="0">
              <a:solidFill>
                <a:schemeClr val="bg1"/>
              </a:solidFill>
            </a:endParaRPr>
          </a:p>
          <a:p>
            <a:r>
              <a:rPr lang="en-AU" sz="2400" dirty="0">
                <a:solidFill>
                  <a:schemeClr val="bg1"/>
                </a:solidFill>
              </a:rPr>
              <a:t>Those that are living in Sin will end up in Hell unless you repent. Jesus Christ loves you and is giving you time to turn away from your sin and come to him.</a:t>
            </a:r>
            <a:endParaRPr lang="en-US" sz="2400" dirty="0">
              <a:solidFill>
                <a:schemeClr val="bg1"/>
              </a:solidFill>
            </a:endParaRPr>
          </a:p>
        </p:txBody>
      </p:sp>
    </p:spTree>
    <p:extLst>
      <p:ext uri="{BB962C8B-B14F-4D97-AF65-F5344CB8AC3E}">
        <p14:creationId xmlns:p14="http://schemas.microsoft.com/office/powerpoint/2010/main" val="661205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985628"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As disciples of Jesus: What are we to think about Hell?</a:t>
            </a:r>
            <a:endParaRPr lang="en-AU" sz="2000" b="1" dirty="0">
              <a:solidFill>
                <a:srgbClr val="FFFF00"/>
              </a:solidFill>
              <a:latin typeface="Times New Roman" charset="0"/>
              <a:ea typeface="Times New Roman" charset="0"/>
              <a:cs typeface="Times New Roman"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35593" y="462293"/>
            <a:ext cx="9116087"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Jesus had more to say about “Hell” than anyone else in the Bible</a:t>
            </a:r>
          </a:p>
        </p:txBody>
      </p:sp>
      <p:sp>
        <p:nvSpPr>
          <p:cNvPr id="13" name="Rectangle 12">
            <a:extLst>
              <a:ext uri="{FF2B5EF4-FFF2-40B4-BE49-F238E27FC236}">
                <a16:creationId xmlns:a16="http://schemas.microsoft.com/office/drawing/2014/main" id="{55A2335B-3517-2147-BD04-BD7EFFE08FFD}"/>
              </a:ext>
            </a:extLst>
          </p:cNvPr>
          <p:cNvSpPr/>
          <p:nvPr/>
        </p:nvSpPr>
        <p:spPr>
          <a:xfrm>
            <a:off x="832198" y="865949"/>
            <a:ext cx="8253037" cy="1015663"/>
          </a:xfrm>
          <a:prstGeom prst="rect">
            <a:avLst/>
          </a:prstGeom>
          <a:ln w="15875">
            <a:solidFill>
              <a:schemeClr val="bg1"/>
            </a:solidFill>
          </a:ln>
        </p:spPr>
        <p:txBody>
          <a:bodyPr wrap="square">
            <a:spAutoFit/>
          </a:bodyPr>
          <a:lstStyle/>
          <a:p>
            <a:r>
              <a:rPr lang="en-AU" sz="2000" dirty="0">
                <a:solidFill>
                  <a:schemeClr val="bg1"/>
                </a:solidFill>
                <a:latin typeface="Times New Roman" panose="02020603050405020304" pitchFamily="18" charset="0"/>
                <a:cs typeface="Times New Roman" panose="02020603050405020304" pitchFamily="18" charset="0"/>
              </a:rPr>
              <a:t>Gehenna – a valley where children were sacrificed to the false God, </a:t>
            </a:r>
            <a:r>
              <a:rPr lang="en-AU" sz="2000" dirty="0" err="1">
                <a:solidFill>
                  <a:schemeClr val="bg1"/>
                </a:solidFill>
                <a:latin typeface="Times New Roman" panose="02020603050405020304" pitchFamily="18" charset="0"/>
                <a:cs typeface="Times New Roman" panose="02020603050405020304" pitchFamily="18" charset="0"/>
              </a:rPr>
              <a:t>Molech</a:t>
            </a:r>
            <a:r>
              <a:rPr lang="en-AU" sz="2000" dirty="0">
                <a:solidFill>
                  <a:schemeClr val="bg1"/>
                </a:solidFill>
                <a:latin typeface="Times New Roman" panose="02020603050405020304" pitchFamily="18" charset="0"/>
                <a:cs typeface="Times New Roman" panose="02020603050405020304" pitchFamily="18" charset="0"/>
              </a:rPr>
              <a:t>.</a:t>
            </a:r>
          </a:p>
          <a:p>
            <a:r>
              <a:rPr lang="en-US" sz="2000" dirty="0">
                <a:solidFill>
                  <a:schemeClr val="bg1"/>
                </a:solidFill>
                <a:latin typeface="Times New Roman" panose="02020603050405020304" pitchFamily="18" charset="0"/>
                <a:cs typeface="Times New Roman" panose="02020603050405020304" pitchFamily="18" charset="0"/>
              </a:rPr>
              <a:t>Became a desecrated, cursed place.  </a:t>
            </a:r>
          </a:p>
          <a:p>
            <a:r>
              <a:rPr lang="en-US" sz="2000" dirty="0">
                <a:solidFill>
                  <a:schemeClr val="bg1"/>
                </a:solidFill>
                <a:latin typeface="Times New Roman" panose="02020603050405020304" pitchFamily="18" charset="0"/>
                <a:cs typeface="Times New Roman" panose="02020603050405020304" pitchFamily="18" charset="0"/>
              </a:rPr>
              <a:t>Became the smoldering rubbish dump of Jerusalem.</a:t>
            </a:r>
          </a:p>
        </p:txBody>
      </p:sp>
      <p:sp>
        <p:nvSpPr>
          <p:cNvPr id="9" name="TextBox 8">
            <a:extLst>
              <a:ext uri="{FF2B5EF4-FFF2-40B4-BE49-F238E27FC236}">
                <a16:creationId xmlns:a16="http://schemas.microsoft.com/office/drawing/2014/main" id="{278E6980-1FEC-F942-BDDC-888A64E91583}"/>
              </a:ext>
            </a:extLst>
          </p:cNvPr>
          <p:cNvSpPr txBox="1"/>
          <p:nvPr/>
        </p:nvSpPr>
        <p:spPr>
          <a:xfrm>
            <a:off x="0" y="1921396"/>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1.  Hell is a real place and an actual destination</a:t>
            </a:r>
          </a:p>
        </p:txBody>
      </p:sp>
      <p:sp>
        <p:nvSpPr>
          <p:cNvPr id="10" name="TextBox 9">
            <a:extLst>
              <a:ext uri="{FF2B5EF4-FFF2-40B4-BE49-F238E27FC236}">
                <a16:creationId xmlns:a16="http://schemas.microsoft.com/office/drawing/2014/main" id="{DCA07F98-16A2-FF4C-B7F4-A2FDF8F450E1}"/>
              </a:ext>
            </a:extLst>
          </p:cNvPr>
          <p:cNvSpPr txBox="1"/>
          <p:nvPr/>
        </p:nvSpPr>
        <p:spPr>
          <a:xfrm>
            <a:off x="426764" y="2308316"/>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 place of torment for the wicked</a:t>
            </a:r>
          </a:p>
        </p:txBody>
      </p:sp>
      <p:sp>
        <p:nvSpPr>
          <p:cNvPr id="14" name="TextBox 13">
            <a:extLst>
              <a:ext uri="{FF2B5EF4-FFF2-40B4-BE49-F238E27FC236}">
                <a16:creationId xmlns:a16="http://schemas.microsoft.com/office/drawing/2014/main" id="{88CEBEC0-829F-4F43-9FA4-70F39C0A9B81}"/>
              </a:ext>
            </a:extLst>
          </p:cNvPr>
          <p:cNvSpPr txBox="1"/>
          <p:nvPr/>
        </p:nvSpPr>
        <p:spPr>
          <a:xfrm>
            <a:off x="15240" y="2607196"/>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2.  Hell is eternal</a:t>
            </a:r>
          </a:p>
        </p:txBody>
      </p:sp>
      <p:sp>
        <p:nvSpPr>
          <p:cNvPr id="15" name="TextBox 14">
            <a:extLst>
              <a:ext uri="{FF2B5EF4-FFF2-40B4-BE49-F238E27FC236}">
                <a16:creationId xmlns:a16="http://schemas.microsoft.com/office/drawing/2014/main" id="{A156A943-541B-324A-A792-212666FF970C}"/>
              </a:ext>
            </a:extLst>
          </p:cNvPr>
          <p:cNvSpPr txBox="1"/>
          <p:nvPr/>
        </p:nvSpPr>
        <p:spPr>
          <a:xfrm>
            <a:off x="2278424" y="2658836"/>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Comic Sans MS" panose="030F0902030302020204" pitchFamily="66" charset="0"/>
                <a:ea typeface="Times New Roman" charset="0"/>
                <a:cs typeface="Times New Roman" charset="0"/>
              </a:rPr>
              <a:t>forever and ever</a:t>
            </a:r>
          </a:p>
        </p:txBody>
      </p:sp>
      <p:sp>
        <p:nvSpPr>
          <p:cNvPr id="16" name="TextBox 15">
            <a:extLst>
              <a:ext uri="{FF2B5EF4-FFF2-40B4-BE49-F238E27FC236}">
                <a16:creationId xmlns:a16="http://schemas.microsoft.com/office/drawing/2014/main" id="{7B897CA5-31E4-BA49-BDD0-183395F7BE0F}"/>
              </a:ext>
            </a:extLst>
          </p:cNvPr>
          <p:cNvSpPr txBox="1"/>
          <p:nvPr/>
        </p:nvSpPr>
        <p:spPr>
          <a:xfrm>
            <a:off x="22861" y="3003436"/>
            <a:ext cx="4621148"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3.  The day of Judgment is coming</a:t>
            </a:r>
          </a:p>
        </p:txBody>
      </p:sp>
      <p:sp>
        <p:nvSpPr>
          <p:cNvPr id="17" name="TextBox 16">
            <a:extLst>
              <a:ext uri="{FF2B5EF4-FFF2-40B4-BE49-F238E27FC236}">
                <a16:creationId xmlns:a16="http://schemas.microsoft.com/office/drawing/2014/main" id="{388386A7-EDCD-614A-B545-7E2DF1E472EB}"/>
              </a:ext>
            </a:extLst>
          </p:cNvPr>
          <p:cNvSpPr txBox="1"/>
          <p:nvPr/>
        </p:nvSpPr>
        <p:spPr>
          <a:xfrm>
            <a:off x="121964" y="3413216"/>
            <a:ext cx="899412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Only 2 outcomes for us:  With Christ in Glory ;  </a:t>
            </a:r>
            <a:r>
              <a:rPr lang="en-AU" sz="2000" u="sng" dirty="0">
                <a:solidFill>
                  <a:schemeClr val="bg1"/>
                </a:solidFill>
                <a:latin typeface="Times New Roman" charset="0"/>
                <a:ea typeface="Times New Roman" charset="0"/>
                <a:cs typeface="Times New Roman" charset="0"/>
              </a:rPr>
              <a:t>or</a:t>
            </a:r>
            <a:r>
              <a:rPr lang="en-AU" sz="2000" dirty="0">
                <a:solidFill>
                  <a:schemeClr val="bg1"/>
                </a:solidFill>
                <a:latin typeface="Times New Roman" charset="0"/>
                <a:ea typeface="Times New Roman" charset="0"/>
                <a:cs typeface="Times New Roman" charset="0"/>
              </a:rPr>
              <a:t>   without Christ in Hell</a:t>
            </a:r>
          </a:p>
        </p:txBody>
      </p:sp>
      <p:sp>
        <p:nvSpPr>
          <p:cNvPr id="18" name="Rectangle 17">
            <a:extLst>
              <a:ext uri="{FF2B5EF4-FFF2-40B4-BE49-F238E27FC236}">
                <a16:creationId xmlns:a16="http://schemas.microsoft.com/office/drawing/2014/main" id="{92555A59-AB72-B940-9B90-9155199E5328}"/>
              </a:ext>
            </a:extLst>
          </p:cNvPr>
          <p:cNvSpPr/>
          <p:nvPr/>
        </p:nvSpPr>
        <p:spPr>
          <a:xfrm>
            <a:off x="773433" y="3787964"/>
            <a:ext cx="8311802" cy="400110"/>
          </a:xfrm>
          <a:prstGeom prst="rect">
            <a:avLst/>
          </a:prstGeom>
          <a:ln w="15875">
            <a:solidFill>
              <a:schemeClr val="bg1"/>
            </a:solidFill>
          </a:ln>
        </p:spPr>
        <p:txBody>
          <a:bodyPr wrap="square">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Hallelujah !!! (God be praised) – His righteous judgment has finally come</a:t>
            </a: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13" grpId="0" animBg="1"/>
      <p:bldP spid="9" grpId="0"/>
      <p:bldP spid="10" grpId="0" uiExpand="1" build="p"/>
      <p:bldP spid="14" grpId="0"/>
      <p:bldP spid="15" grpId="0" uiExpand="1" build="p"/>
      <p:bldP spid="16" grpId="0"/>
      <p:bldP spid="17" grpId="0" uiExpand="1" build="p"/>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308324"/>
          </a:xfrm>
          <a:prstGeom prst="rect">
            <a:avLst/>
          </a:prstGeom>
          <a:solidFill>
            <a:schemeClr val="bg1"/>
          </a:solidFill>
          <a:ln w="9525">
            <a:noFill/>
            <a:miter lim="800000"/>
            <a:headEnd/>
            <a:tailEnd/>
          </a:ln>
        </p:spPr>
        <p:txBody>
          <a:bodyPr wrap="square">
            <a:prstTxWarp prst="textNoShape">
              <a:avLst/>
            </a:prstTxWarp>
            <a:spAutoFit/>
          </a:bodyPr>
          <a:lstStyle/>
          <a:p>
            <a:pPr>
              <a:spcAft>
                <a:spcPts val="0"/>
              </a:spcAft>
            </a:pPr>
            <a:r>
              <a:rPr lang="en-US" sz="2400" b="1" dirty="0">
                <a:latin typeface="Times New Roman" panose="02020603050405020304" pitchFamily="18" charset="0"/>
                <a:ea typeface="Arial" panose="020B0604020202020204" pitchFamily="34" charset="0"/>
              </a:rPr>
              <a:t>Matthew 10:</a:t>
            </a: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26 </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“So have no fear of them, for nothing is covered that will not be revealed, or hidden that will not be known.</a:t>
            </a:r>
            <a:r>
              <a:rPr lang="en-US" sz="2400" dirty="0">
                <a:latin typeface="Comic Sans MS" panose="030F0902030302020204" pitchFamily="66" charset="0"/>
                <a:ea typeface="Arial" panose="020B0604020202020204" pitchFamily="34" charset="0"/>
                <a:cs typeface="Times New Roman" panose="02020603050405020304" pitchFamily="18" charset="0"/>
              </a:rPr>
              <a:t>  </a:t>
            </a: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27 </a:t>
            </a:r>
            <a:r>
              <a:rPr lang="en-US" sz="24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What I tell you in the dark, say in the light, and what you hear whispered, proclaim on the housetops</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a:t>
            </a:r>
            <a:r>
              <a:rPr lang="en-US" sz="2400" dirty="0">
                <a:latin typeface="Comic Sans MS" panose="030F0902030302020204" pitchFamily="66" charset="0"/>
                <a:ea typeface="Arial" panose="020B0604020202020204" pitchFamily="34" charset="0"/>
                <a:cs typeface="Times New Roman" panose="02020603050405020304" pitchFamily="18" charset="0"/>
              </a:rPr>
              <a:t> </a:t>
            </a: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28 </a:t>
            </a:r>
            <a:r>
              <a:rPr lang="en-US"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do not fear those who kill the body but cannot kill the soul.  Rather fear him who can destroy both soul and body in hell.</a:t>
            </a:r>
            <a:endParaRPr lang="en-GB" sz="2400" dirty="0">
              <a:solidFill>
                <a:srgbClr val="FF0000"/>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2306337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985628"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As disciples of Jesus: What are we to think about Hell?</a:t>
            </a:r>
            <a:endParaRPr lang="en-AU" sz="2000" b="1" dirty="0">
              <a:solidFill>
                <a:srgbClr val="FFFF00"/>
              </a:solidFill>
              <a:latin typeface="Times New Roman" charset="0"/>
              <a:ea typeface="Times New Roman" charset="0"/>
              <a:cs typeface="Times New Roman"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35593" y="462293"/>
            <a:ext cx="9116087"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Jesus had more to say about “Hell” than anyone else in the Bible</a:t>
            </a:r>
          </a:p>
        </p:txBody>
      </p:sp>
      <p:sp>
        <p:nvSpPr>
          <p:cNvPr id="13" name="Rectangle 12">
            <a:extLst>
              <a:ext uri="{FF2B5EF4-FFF2-40B4-BE49-F238E27FC236}">
                <a16:creationId xmlns:a16="http://schemas.microsoft.com/office/drawing/2014/main" id="{55A2335B-3517-2147-BD04-BD7EFFE08FFD}"/>
              </a:ext>
            </a:extLst>
          </p:cNvPr>
          <p:cNvSpPr/>
          <p:nvPr/>
        </p:nvSpPr>
        <p:spPr>
          <a:xfrm>
            <a:off x="683568" y="865949"/>
            <a:ext cx="8401667" cy="707886"/>
          </a:xfrm>
          <a:prstGeom prst="rect">
            <a:avLst/>
          </a:prstGeom>
          <a:ln w="15875">
            <a:solidFill>
              <a:schemeClr val="bg1"/>
            </a:solidFill>
          </a:ln>
        </p:spPr>
        <p:txBody>
          <a:bodyPr wrap="square">
            <a:spAutoFit/>
          </a:bodyPr>
          <a:lstStyle/>
          <a:p>
            <a:r>
              <a:rPr lang="en-AU" sz="2000" dirty="0">
                <a:solidFill>
                  <a:schemeClr val="bg1"/>
                </a:solidFill>
                <a:latin typeface="Times New Roman" panose="02020603050405020304" pitchFamily="18" charset="0"/>
                <a:cs typeface="Times New Roman" panose="02020603050405020304" pitchFamily="18" charset="0"/>
              </a:rPr>
              <a:t>Gehenna – a valley where children were sacrificed to the false God, </a:t>
            </a:r>
            <a:r>
              <a:rPr lang="en-AU" sz="2000" dirty="0" err="1">
                <a:solidFill>
                  <a:schemeClr val="bg1"/>
                </a:solidFill>
                <a:latin typeface="Times New Roman" panose="02020603050405020304" pitchFamily="18" charset="0"/>
                <a:cs typeface="Times New Roman" panose="02020603050405020304" pitchFamily="18" charset="0"/>
              </a:rPr>
              <a:t>Molech</a:t>
            </a:r>
            <a:r>
              <a:rPr lang="en-AU" sz="2000" dirty="0">
                <a:solidFill>
                  <a:schemeClr val="bg1"/>
                </a:solidFill>
                <a:latin typeface="Times New Roman" panose="02020603050405020304" pitchFamily="18" charset="0"/>
                <a:cs typeface="Times New Roman" panose="02020603050405020304" pitchFamily="18" charset="0"/>
              </a:rPr>
              <a:t>.</a:t>
            </a:r>
          </a:p>
          <a:p>
            <a:r>
              <a:rPr lang="en-US" sz="2000" dirty="0">
                <a:solidFill>
                  <a:schemeClr val="bg1"/>
                </a:solidFill>
                <a:latin typeface="Times New Roman" panose="02020603050405020304" pitchFamily="18" charset="0"/>
                <a:cs typeface="Times New Roman" panose="02020603050405020304" pitchFamily="18" charset="0"/>
              </a:rPr>
              <a:t>A desecrated, cursed place.  Became the smoldering rubbish dump of Jerusalem.</a:t>
            </a:r>
          </a:p>
        </p:txBody>
      </p:sp>
      <p:sp>
        <p:nvSpPr>
          <p:cNvPr id="9" name="TextBox 8">
            <a:extLst>
              <a:ext uri="{FF2B5EF4-FFF2-40B4-BE49-F238E27FC236}">
                <a16:creationId xmlns:a16="http://schemas.microsoft.com/office/drawing/2014/main" id="{278E6980-1FEC-F942-BDDC-888A64E91583}"/>
              </a:ext>
            </a:extLst>
          </p:cNvPr>
          <p:cNvSpPr txBox="1"/>
          <p:nvPr/>
        </p:nvSpPr>
        <p:spPr>
          <a:xfrm>
            <a:off x="-18608" y="1489348"/>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1.  Hell is a real place and an actual destination</a:t>
            </a:r>
          </a:p>
        </p:txBody>
      </p:sp>
      <p:sp>
        <p:nvSpPr>
          <p:cNvPr id="10" name="TextBox 9">
            <a:extLst>
              <a:ext uri="{FF2B5EF4-FFF2-40B4-BE49-F238E27FC236}">
                <a16:creationId xmlns:a16="http://schemas.microsoft.com/office/drawing/2014/main" id="{DCA07F98-16A2-FF4C-B7F4-A2FDF8F450E1}"/>
              </a:ext>
            </a:extLst>
          </p:cNvPr>
          <p:cNvSpPr txBox="1"/>
          <p:nvPr/>
        </p:nvSpPr>
        <p:spPr>
          <a:xfrm>
            <a:off x="408156" y="1876268"/>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 place of torment for the wicked</a:t>
            </a:r>
          </a:p>
        </p:txBody>
      </p:sp>
      <p:sp>
        <p:nvSpPr>
          <p:cNvPr id="14" name="TextBox 13">
            <a:extLst>
              <a:ext uri="{FF2B5EF4-FFF2-40B4-BE49-F238E27FC236}">
                <a16:creationId xmlns:a16="http://schemas.microsoft.com/office/drawing/2014/main" id="{88CEBEC0-829F-4F43-9FA4-70F39C0A9B81}"/>
              </a:ext>
            </a:extLst>
          </p:cNvPr>
          <p:cNvSpPr txBox="1"/>
          <p:nvPr/>
        </p:nvSpPr>
        <p:spPr>
          <a:xfrm>
            <a:off x="-3368" y="2175148"/>
            <a:ext cx="6038009"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2.  Hell is eternal</a:t>
            </a:r>
          </a:p>
        </p:txBody>
      </p:sp>
      <p:sp>
        <p:nvSpPr>
          <p:cNvPr id="15" name="TextBox 14">
            <a:extLst>
              <a:ext uri="{FF2B5EF4-FFF2-40B4-BE49-F238E27FC236}">
                <a16:creationId xmlns:a16="http://schemas.microsoft.com/office/drawing/2014/main" id="{A156A943-541B-324A-A792-212666FF970C}"/>
              </a:ext>
            </a:extLst>
          </p:cNvPr>
          <p:cNvSpPr txBox="1"/>
          <p:nvPr/>
        </p:nvSpPr>
        <p:spPr>
          <a:xfrm>
            <a:off x="2259816" y="2226788"/>
            <a:ext cx="518447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Comic Sans MS" panose="030F0902030302020204" pitchFamily="66" charset="0"/>
                <a:ea typeface="Times New Roman" charset="0"/>
                <a:cs typeface="Times New Roman" charset="0"/>
              </a:rPr>
              <a:t>forever and ever</a:t>
            </a:r>
          </a:p>
        </p:txBody>
      </p:sp>
      <p:sp>
        <p:nvSpPr>
          <p:cNvPr id="16" name="TextBox 15">
            <a:extLst>
              <a:ext uri="{FF2B5EF4-FFF2-40B4-BE49-F238E27FC236}">
                <a16:creationId xmlns:a16="http://schemas.microsoft.com/office/drawing/2014/main" id="{7B897CA5-31E4-BA49-BDD0-183395F7BE0F}"/>
              </a:ext>
            </a:extLst>
          </p:cNvPr>
          <p:cNvSpPr txBox="1"/>
          <p:nvPr/>
        </p:nvSpPr>
        <p:spPr>
          <a:xfrm>
            <a:off x="4253" y="2571388"/>
            <a:ext cx="4621148"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3.  The day of Judgment is coming</a:t>
            </a:r>
          </a:p>
        </p:txBody>
      </p:sp>
      <p:sp>
        <p:nvSpPr>
          <p:cNvPr id="17" name="TextBox 16">
            <a:extLst>
              <a:ext uri="{FF2B5EF4-FFF2-40B4-BE49-F238E27FC236}">
                <a16:creationId xmlns:a16="http://schemas.microsoft.com/office/drawing/2014/main" id="{388386A7-EDCD-614A-B545-7E2DF1E472EB}"/>
              </a:ext>
            </a:extLst>
          </p:cNvPr>
          <p:cNvSpPr txBox="1"/>
          <p:nvPr/>
        </p:nvSpPr>
        <p:spPr>
          <a:xfrm>
            <a:off x="103356" y="2981168"/>
            <a:ext cx="899412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Only 2 outcomes for us:  With Christ in Glory ;  </a:t>
            </a:r>
            <a:r>
              <a:rPr lang="en-AU" sz="2000" u="sng" dirty="0">
                <a:solidFill>
                  <a:schemeClr val="bg1"/>
                </a:solidFill>
                <a:latin typeface="Times New Roman" charset="0"/>
                <a:ea typeface="Times New Roman" charset="0"/>
                <a:cs typeface="Times New Roman" charset="0"/>
              </a:rPr>
              <a:t>or</a:t>
            </a:r>
            <a:r>
              <a:rPr lang="en-AU" sz="2000" dirty="0">
                <a:solidFill>
                  <a:schemeClr val="bg1"/>
                </a:solidFill>
                <a:latin typeface="Times New Roman" charset="0"/>
                <a:ea typeface="Times New Roman" charset="0"/>
                <a:cs typeface="Times New Roman" charset="0"/>
              </a:rPr>
              <a:t>   without Christ in Hell</a:t>
            </a:r>
          </a:p>
        </p:txBody>
      </p:sp>
      <p:sp>
        <p:nvSpPr>
          <p:cNvPr id="18" name="Rectangle 17">
            <a:extLst>
              <a:ext uri="{FF2B5EF4-FFF2-40B4-BE49-F238E27FC236}">
                <a16:creationId xmlns:a16="http://schemas.microsoft.com/office/drawing/2014/main" id="{92555A59-AB72-B940-9B90-9155199E5328}"/>
              </a:ext>
            </a:extLst>
          </p:cNvPr>
          <p:cNvSpPr/>
          <p:nvPr/>
        </p:nvSpPr>
        <p:spPr>
          <a:xfrm>
            <a:off x="754825" y="3355916"/>
            <a:ext cx="8311802" cy="707886"/>
          </a:xfrm>
          <a:prstGeom prst="rect">
            <a:avLst/>
          </a:prstGeom>
          <a:ln w="15875">
            <a:solidFill>
              <a:schemeClr val="bg1"/>
            </a:solidFill>
          </a:ln>
        </p:spPr>
        <p:txBody>
          <a:bodyPr wrap="square">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Hallelujah !!! (God be praised) – His righteous judgment has finally come.</a:t>
            </a:r>
          </a:p>
          <a:p>
            <a:pPr algn="ctr"/>
            <a:r>
              <a:rPr lang="en-US" sz="2000" dirty="0">
                <a:solidFill>
                  <a:schemeClr val="bg1"/>
                </a:solidFill>
                <a:latin typeface="Times New Roman" panose="02020603050405020304" pitchFamily="18" charset="0"/>
                <a:cs typeface="Times New Roman" panose="02020603050405020304" pitchFamily="18" charset="0"/>
              </a:rPr>
              <a:t>Or, are we a little bit ashamed of the coming judgment???</a:t>
            </a:r>
          </a:p>
        </p:txBody>
      </p:sp>
      <p:sp>
        <p:nvSpPr>
          <p:cNvPr id="19" name="TextBox 18">
            <a:extLst>
              <a:ext uri="{FF2B5EF4-FFF2-40B4-BE49-F238E27FC236}">
                <a16:creationId xmlns:a16="http://schemas.microsoft.com/office/drawing/2014/main" id="{9B47C49D-86FC-4545-A649-FE74F90E5CA7}"/>
              </a:ext>
            </a:extLst>
          </p:cNvPr>
          <p:cNvSpPr txBox="1"/>
          <p:nvPr/>
        </p:nvSpPr>
        <p:spPr>
          <a:xfrm>
            <a:off x="19493" y="4095388"/>
            <a:ext cx="6568732" cy="461665"/>
          </a:xfrm>
          <a:prstGeom prst="rect">
            <a:avLst/>
          </a:prstGeom>
          <a:noFill/>
        </p:spPr>
        <p:txBody>
          <a:bodyPr wrap="square" rtlCol="0">
            <a:spAutoFit/>
          </a:bodyPr>
          <a:lstStyle/>
          <a:p>
            <a:pPr marL="312738" indent="-312738"/>
            <a:r>
              <a:rPr lang="en-US" sz="2400" dirty="0">
                <a:solidFill>
                  <a:srgbClr val="FFFF00"/>
                </a:solidFill>
                <a:latin typeface="Times New Roman" panose="02020603050405020304" pitchFamily="18" charset="0"/>
                <a:cs typeface="Times New Roman" panose="02020603050405020304" pitchFamily="18" charset="0"/>
              </a:rPr>
              <a:t>4.  It’s Godly to grieve the judgment of the wicked</a:t>
            </a:r>
          </a:p>
        </p:txBody>
      </p:sp>
    </p:spTree>
    <p:extLst>
      <p:ext uri="{BB962C8B-B14F-4D97-AF65-F5344CB8AC3E}">
        <p14:creationId xmlns:p14="http://schemas.microsoft.com/office/powerpoint/2010/main" val="354335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200329"/>
          </a:xfrm>
          <a:prstGeom prst="rect">
            <a:avLst/>
          </a:prstGeom>
          <a:solidFill>
            <a:schemeClr val="bg1"/>
          </a:solidFill>
          <a:ln w="9525">
            <a:noFill/>
            <a:miter lim="800000"/>
            <a:headEnd/>
            <a:tailEnd/>
          </a:ln>
        </p:spPr>
        <p:txBody>
          <a:bodyPr wrap="square">
            <a:prstTxWarp prst="textNoShape">
              <a:avLst/>
            </a:prstTxWarp>
            <a:spAutoFit/>
          </a:bodyPr>
          <a:lstStyle/>
          <a:p>
            <a:pPr>
              <a:spcAft>
                <a:spcPts val="0"/>
              </a:spcAft>
            </a:pPr>
            <a:r>
              <a:rPr lang="en-AU" sz="2400" b="1" dirty="0">
                <a:latin typeface="Times New Roman" panose="02020603050405020304" pitchFamily="18" charset="0"/>
                <a:ea typeface="Arial" panose="020B0604020202020204" pitchFamily="34" charset="0"/>
              </a:rPr>
              <a:t>Ezekiel </a:t>
            </a:r>
            <a:r>
              <a:rPr lang="en-US" sz="2400" b="1" dirty="0">
                <a:latin typeface="Times New Roman" panose="02020603050405020304" pitchFamily="18" charset="0"/>
                <a:ea typeface="Arial" panose="020B0604020202020204" pitchFamily="34" charset="0"/>
              </a:rPr>
              <a:t>18:</a:t>
            </a:r>
            <a:r>
              <a:rPr lang="en-US" sz="2400" dirty="0">
                <a:latin typeface="Times New Roman" panose="02020603050405020304" pitchFamily="18" charset="0"/>
                <a:ea typeface="Arial" panose="020B0604020202020204" pitchFamily="34" charset="0"/>
              </a:rPr>
              <a:t>  </a:t>
            </a:r>
            <a:r>
              <a:rPr lang="en-US" sz="2400" b="1" baseline="30000" dirty="0">
                <a:latin typeface="Comic Sans MS" panose="030F0902030302020204" pitchFamily="66" charset="0"/>
                <a:ea typeface="Arial" panose="020B0604020202020204" pitchFamily="34" charset="0"/>
                <a:cs typeface="Times New Roman" panose="02020603050405020304" pitchFamily="18" charset="0"/>
              </a:rPr>
              <a:t>23 </a:t>
            </a:r>
            <a:r>
              <a:rPr lang="en-US" sz="2400" dirty="0">
                <a:latin typeface="Comic Sans MS" panose="030F0902030302020204" pitchFamily="66" charset="0"/>
                <a:ea typeface="Arial" panose="020B0604020202020204" pitchFamily="34" charset="0"/>
                <a:cs typeface="Times New Roman" panose="02020603050405020304" pitchFamily="18" charset="0"/>
              </a:rPr>
              <a:t>Have I any pleasure in the death of the wicked, declares the Lord </a:t>
            </a:r>
            <a:r>
              <a:rPr lang="en-US" sz="2400" cap="small" dirty="0">
                <a:latin typeface="Comic Sans MS" panose="030F0902030302020204" pitchFamily="66" charset="0"/>
                <a:ea typeface="Arial" panose="020B0604020202020204" pitchFamily="34" charset="0"/>
                <a:cs typeface="Times New Roman" panose="02020603050405020304" pitchFamily="18" charset="0"/>
              </a:rPr>
              <a:t>YHWH</a:t>
            </a:r>
            <a:r>
              <a:rPr lang="en-US" sz="2400" dirty="0">
                <a:latin typeface="Comic Sans MS" panose="030F0902030302020204" pitchFamily="66" charset="0"/>
                <a:ea typeface="Arial" panose="020B0604020202020204" pitchFamily="34" charset="0"/>
                <a:cs typeface="Times New Roman" panose="02020603050405020304" pitchFamily="18" charset="0"/>
              </a:rPr>
              <a:t>, and not rather that he should turn from his way and live?</a:t>
            </a:r>
            <a:endParaRPr lang="en-GB" sz="2400" dirty="0">
              <a:solidFill>
                <a:srgbClr val="FF0000"/>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353716505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71923</TotalTime>
  <Words>925</Words>
  <Application>Microsoft Macintosh PowerPoint</Application>
  <PresentationFormat>On-screen Show (16:10)</PresentationFormat>
  <Paragraphs>95</Paragraphs>
  <Slides>14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1385</cp:revision>
  <cp:lastPrinted>2019-05-10T06:52:05Z</cp:lastPrinted>
  <dcterms:created xsi:type="dcterms:W3CDTF">2016-11-04T06:28:01Z</dcterms:created>
  <dcterms:modified xsi:type="dcterms:W3CDTF">2019-05-10T06:55:50Z</dcterms:modified>
</cp:coreProperties>
</file>